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_slidedeck_alternate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staff_slidedeck_al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65111e78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65111e78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</a:t>
            </a:r>
            <a:r>
              <a:rPr lang="en"/>
              <a:t> </a:t>
            </a:r>
            <a:endParaRPr/>
          </a:p>
        </p:txBody>
      </p:sp>
      <p:sp>
        <p:nvSpPr>
          <p:cNvPr id="615" name="Google Shape;615;g37265111e78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f81ee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f81ee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9fda6744f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39fda6744f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265111e7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265111e7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https://jmertic.github.io/committee-gallery/academy-software-foundation-governing-board_slidedeck_alternates</a:t>
            </a:r>
            <a:endParaRPr/>
          </a:p>
        </p:txBody>
      </p:sp>
      <p:sp>
        <p:nvSpPr>
          <p:cNvPr id="638" name="Google Shape;638;g37265111e7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41a776a3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41a776a3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86e582f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86e582f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6f2283a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66f2283a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41a776a3e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Academy Software Foundation was developed in a partnership between the Academy of Motion Picture Arts and Sciences and the Linux Foundation, both partners bringing a unique blend of film industry knowledge and open source technical and organizational expertise to create a unique organization dedicated to accelerate software development and innovation in the motion picture industry. </a:t>
            </a:r>
            <a:endParaRPr/>
          </a:p>
        </p:txBody>
      </p:sp>
      <p:sp>
        <p:nvSpPr>
          <p:cNvPr id="300" name="Google Shape;300;g2641a776a3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41a776a3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41a776a3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2200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https://jmertic.github.io/committee-gallery/academy-software-foundation-staff_slidedeck_all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1fcf442e_0_492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421fcf44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davidmorin@davidmorin.com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43639d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43639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244d2d0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4244d2d04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2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2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9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9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9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1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0.png"/><Relationship Id="rId3" Type="http://schemas.openxmlformats.org/officeDocument/2006/relationships/image" Target="../media/image8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9" name="Google Shape;9;p2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48" name="Google Shape;48;p11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" name="Google Shape;12;p3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4" name="Google Shape;114;p30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7" name="Google Shape;117;p31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" name="Google Shape;18;p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8" name="Google Shape;138;p3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3" name="Google Shape;153;p39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3" name="Google Shape;23;p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4" name="Google Shape;164;p4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4" name="Google Shape;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9" name="Google Shape;29;p6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52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52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4" name="Google Shape;204;p54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7" name="Google Shape;207;p55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19" name="Google Shape;219;p5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3" name="Google Shape;223;p58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4" name="Google Shape;224;p58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8" name="Google Shape;228;p59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9" name="Google Shape;229;p59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33" name="Google Shape;33;p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46" name="Google Shape;246;p63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3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1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4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3" name="Google Shape;253;p6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7" name="Google Shape;257;p6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1" name="Google Shape;261;p6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68" name="Google Shape;268;p69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 1">
  <p:cSld name="1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72" name="Google Shape;2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6" y="143882"/>
            <a:ext cx="1421746" cy="68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0"/>
          <p:cNvSpPr txBox="1"/>
          <p:nvPr>
            <p:ph type="title"/>
          </p:nvPr>
        </p:nvSpPr>
        <p:spPr>
          <a:xfrm>
            <a:off x="628650" y="273844"/>
            <a:ext cx="7886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3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3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280" name="Google Shape;280;p73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heme 1">
  <p:cSld name="Title and Conten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84" name="Google Shape;284;p75"/>
          <p:cNvPicPr preferRelativeResize="0"/>
          <p:nvPr/>
        </p:nvPicPr>
        <p:blipFill rotWithShape="1">
          <a:blip r:embed="rId3">
            <a:alphaModFix/>
          </a:blip>
          <a:srcRect b="0" l="56900" r="0" t="0"/>
          <a:stretch/>
        </p:blipFill>
        <p:spPr>
          <a:xfrm>
            <a:off x="8389634" y="78623"/>
            <a:ext cx="612780" cy="6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5"/>
          <p:cNvSpPr txBox="1"/>
          <p:nvPr/>
        </p:nvSpPr>
        <p:spPr>
          <a:xfrm>
            <a:off x="111956" y="4855069"/>
            <a:ext cx="3456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Academy Software Foundation Governing Board CONFIDENTIAL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4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harter.aswf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c.aswf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rter.aswf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2.png"/><Relationship Id="rId4" Type="http://schemas.openxmlformats.org/officeDocument/2006/relationships/image" Target="../media/image105.png"/><Relationship Id="rId5" Type="http://schemas.openxmlformats.org/officeDocument/2006/relationships/image" Target="../media/image111.jpg"/><Relationship Id="rId6" Type="http://schemas.openxmlformats.org/officeDocument/2006/relationships/image" Target="../media/image10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mbers.aswf.io" TargetMode="External"/><Relationship Id="rId4" Type="http://schemas.openxmlformats.org/officeDocument/2006/relationships/hyperlink" Target="https://openprofile.dev/" TargetMode="External"/><Relationship Id="rId5" Type="http://schemas.openxmlformats.org/officeDocument/2006/relationships/hyperlink" Target="https://members.aswf.i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4.png"/><Relationship Id="rId4" Type="http://schemas.openxmlformats.org/officeDocument/2006/relationships/image" Target="../media/image113.jpg"/><Relationship Id="rId5" Type="http://schemas.openxmlformats.org/officeDocument/2006/relationships/image" Target="../media/image1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rter.aswf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harter.aswf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sts.aswf.io/g/board/files/Meeting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board@lists.aswf.io" TargetMode="External"/><Relationship Id="rId4" Type="http://schemas.openxmlformats.org/officeDocument/2006/relationships/hyperlink" Target="mailto:tac@lists.aswf.io" TargetMode="External"/><Relationship Id="rId5" Type="http://schemas.openxmlformats.org/officeDocument/2006/relationships/hyperlink" Target="mailto:budget@lists.aswf.io" TargetMode="External"/><Relationship Id="rId6" Type="http://schemas.openxmlformats.org/officeDocument/2006/relationships/hyperlink" Target="mailto:legal@lists.aswf.io" TargetMode="External"/><Relationship Id="rId7" Type="http://schemas.openxmlformats.org/officeDocument/2006/relationships/hyperlink" Target="https://slack.aswf.io" TargetMode="External"/><Relationship Id="rId8" Type="http://schemas.openxmlformats.org/officeDocument/2006/relationships/hyperlink" Target="https://members.aswf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mbers.aswf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8.png"/><Relationship Id="rId4" Type="http://schemas.openxmlformats.org/officeDocument/2006/relationships/image" Target="../media/image8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rter.aswf.io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aswf.io" TargetMode="External"/><Relationship Id="rId5" Type="http://schemas.openxmlformats.org/officeDocument/2006/relationships/hyperlink" Target="https://github.com/AcademySoftwareFoundation/foundation" TargetMode="External"/><Relationship Id="rId6" Type="http://schemas.openxmlformats.org/officeDocument/2006/relationships/hyperlink" Target="https://github.com/AcademySoftwareFoundation/foundation/blob/main/elections.md" TargetMode="External"/><Relationship Id="rId7" Type="http://schemas.openxmlformats.org/officeDocument/2006/relationships/hyperlink" Target="https://github.com/AcademySoftwareFoundation/foundation/tree/main/project_charters" TargetMode="External"/><Relationship Id="rId8" Type="http://schemas.openxmlformats.org/officeDocument/2006/relationships/hyperlink" Target="https://landscape.aswf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mbers.aswf.io" TargetMode="External"/><Relationship Id="rId4" Type="http://schemas.openxmlformats.org/officeDocument/2006/relationships/image" Target="../media/image1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www.aswf.io/about/staff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www.aswf.io/about/governing-board/" TargetMode="External"/><Relationship Id="rId7" Type="http://schemas.openxmlformats.org/officeDocument/2006/relationships/hyperlink" Target="https://www.aswf.io/about/technical-advisory-council/" TargetMode="External"/><Relationship Id="rId8" Type="http://schemas.openxmlformats.org/officeDocument/2006/relationships/hyperlink" Target="https://tac.aswf.io/engagement/#mailing-lists-and-slack-channels-for-hosted-proje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mbers.asw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9.png"/><Relationship Id="rId4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1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aswf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7.png"/><Relationship Id="rId4" Type="http://schemas.openxmlformats.org/officeDocument/2006/relationships/image" Target="../media/image106.png"/><Relationship Id="rId9" Type="http://schemas.openxmlformats.org/officeDocument/2006/relationships/image" Target="../media/image96.png"/><Relationship Id="rId5" Type="http://schemas.openxmlformats.org/officeDocument/2006/relationships/image" Target="../media/image93.png"/><Relationship Id="rId6" Type="http://schemas.openxmlformats.org/officeDocument/2006/relationships/image" Target="../media/image89.png"/><Relationship Id="rId7" Type="http://schemas.openxmlformats.org/officeDocument/2006/relationships/image" Target="../media/image116.png"/><Relationship Id="rId8" Type="http://schemas.openxmlformats.org/officeDocument/2006/relationships/image" Target="../media/image91.png"/><Relationship Id="rId11" Type="http://schemas.openxmlformats.org/officeDocument/2006/relationships/image" Target="../media/image100.png"/><Relationship Id="rId10" Type="http://schemas.openxmlformats.org/officeDocument/2006/relationships/image" Target="../media/image94.png"/><Relationship Id="rId13" Type="http://schemas.openxmlformats.org/officeDocument/2006/relationships/image" Target="../media/image109.png"/><Relationship Id="rId12" Type="http://schemas.openxmlformats.org/officeDocument/2006/relationships/image" Target="../media/image99.png"/><Relationship Id="rId15" Type="http://schemas.openxmlformats.org/officeDocument/2006/relationships/image" Target="../media/image97.png"/><Relationship Id="rId14" Type="http://schemas.openxmlformats.org/officeDocument/2006/relationships/image" Target="../media/image95.png"/><Relationship Id="rId17" Type="http://schemas.openxmlformats.org/officeDocument/2006/relationships/image" Target="../media/image103.png"/><Relationship Id="rId16" Type="http://schemas.openxmlformats.org/officeDocument/2006/relationships/image" Target="../media/image102.png"/><Relationship Id="rId19" Type="http://schemas.openxmlformats.org/officeDocument/2006/relationships/image" Target="../media/image115.png"/><Relationship Id="rId18" Type="http://schemas.openxmlformats.org/officeDocument/2006/relationships/image" Target="../media/image10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ac.aswf.io" TargetMode="External"/><Relationship Id="rId4" Type="http://schemas.openxmlformats.org/officeDocument/2006/relationships/hyperlink" Target="https://tac.aswf.io/meetings/" TargetMode="External"/><Relationship Id="rId5" Type="http://schemas.openxmlformats.org/officeDocument/2006/relationships/hyperlink" Target="https://lists.aswf.io/g/tac" TargetMode="External"/><Relationship Id="rId6" Type="http://schemas.openxmlformats.org/officeDocument/2006/relationships/hyperlink" Target="https://tac.aswf.io/engagemen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12" y="4564388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6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292" name="Google Shape;292;p76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Academy Software Foundation budget, directing the use of funds to advance the mission of the Academy Software Foundation;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Academy Software Foundation Charter.</a:t>
            </a:r>
            <a:endParaRPr sz="1700"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Academy Software Foundation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Academy Software Foundation.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Academy Software Foundation.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94125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Operations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One representative appointed from each Premier member; and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TAC Chairperson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Academy Software Foundation Charter for more information about composition.</a:t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900"/>
              <a:t>Governing Board Representatives</a:t>
            </a:r>
            <a:endParaRPr sz="2900"/>
          </a:p>
        </p:txBody>
      </p:sp>
      <p:pic>
        <p:nvPicPr>
          <p:cNvPr id="618" name="Google Shape;618;p89" title="Screenshot 2026-01-07 at 12.4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8" y="1079072"/>
            <a:ext cx="8562801" cy="39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25" y="1120056"/>
            <a:ext cx="672000" cy="67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0" name="Google Shape;620;p89" title="meredith she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32" y="2541408"/>
            <a:ext cx="672000" cy="6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1" name="Google Shape;621;p89" title="wallen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726" y="2520093"/>
            <a:ext cx="672000" cy="6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Governing Board Representative Characteristics</a:t>
            </a:r>
            <a:endParaRPr sz="2300"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628634" y="1105444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Knowledgeable / has experience in technology and open source in the media and entertainment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a point of view on the industry’s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 strategic thinker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previous board experience as a plus, but not necessary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results-driven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effective communicator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respectful of other points of view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influential and empowered decision-maker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create an environment within their organization for developing future ASWF leaders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develop a Governing Board member pipeline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demonstrated willingness to contribute, to participate in board/committee activities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Will advocate for the ASWF within their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committed to make the ASWF as an organization and as a community more diverse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Premier and General</a:t>
            </a:r>
            <a:r>
              <a:rPr lang="en" sz="1200"/>
              <a:t> member companies with appointed representatives on the Governing Board may appoint alternates.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Alternates may attend all Governing Board meetings. </a:t>
            </a:r>
            <a:endParaRPr sz="12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If the primary representative is present, the alternate may participate in listen-only mode and may not vote or speak. </a:t>
            </a:r>
            <a:endParaRPr sz="9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Only if the primary representative is unable to attend the meeting, the alternate may speak and vote in lieu of the primary representative.</a:t>
            </a:r>
            <a:endParaRPr sz="9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Strategy and Leadership Meetings (at which no voting occurs), both primary and alternate representatives may speak (the alternate does not need to participate in listen-only mode)</a:t>
            </a:r>
            <a:endParaRPr sz="1200"/>
          </a:p>
        </p:txBody>
      </p:sp>
      <p:sp>
        <p:nvSpPr>
          <p:cNvPr id="633" name="Google Shape;633;p9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Alternates Policy</a:t>
            </a:r>
            <a:endParaRPr/>
          </a:p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ACTION: To appoint your representative and your alternate, please file a request at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700"/>
              <a:t>, and have the representatives create an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LF ID</a:t>
            </a:r>
            <a:r>
              <a:rPr b="1" lang="en" sz="1700"/>
              <a:t>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You can change your representative at any time by making a request at </a:t>
            </a:r>
            <a:r>
              <a:rPr i="1" lang="en" sz="1700" u="sng">
                <a:solidFill>
                  <a:schemeClr val="hlink"/>
                </a:solidFill>
                <a:hlinkClick r:id="rId5"/>
              </a:rPr>
              <a:t>members.aswf.io</a:t>
            </a:r>
            <a:r>
              <a:rPr i="1" lang="en" sz="1700"/>
              <a:t>.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Alternates</a:t>
            </a:r>
            <a:endParaRPr/>
          </a:p>
        </p:txBody>
      </p:sp>
      <p:pic>
        <p:nvPicPr>
          <p:cNvPr id="641" name="Google Shape;641;p92" title="Screenshot 2026-01-07 at 12.4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994"/>
            <a:ext cx="8839204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 title="keith stich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4" y="3062806"/>
            <a:ext cx="679800" cy="67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3" name="Google Shape;643;p92" title="Beverley Kit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244" y="1827444"/>
            <a:ext cx="679800" cy="67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Policy</a:t>
            </a:r>
            <a:endParaRPr/>
          </a:p>
        </p:txBody>
      </p:sp>
      <p:sp>
        <p:nvSpPr>
          <p:cNvPr id="649" name="Google Shape;649;p9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Maximum term for any Governing Board representative is 4 years.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Individuals may serve again on the Governing Board after a two year break between terms.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 may serve as an alternate during the two year break.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There are no lifetime term limits.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Governing Board target goal of rotating 25% of Governing Board representatives on an annual basis.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If there are less that 25% of new representatives, the Governing Board may request longer tenured representatives to appoint a replacement.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r>
              <a:rPr lang="en"/>
              <a:t> Chairperson</a:t>
            </a:r>
            <a:endParaRPr/>
          </a:p>
        </p:txBody>
      </p:sp>
      <p:sp>
        <p:nvSpPr>
          <p:cNvPr id="655" name="Google Shape;655;p9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</a:t>
            </a:r>
            <a:r>
              <a:rPr lang="en" sz="1500"/>
              <a:t>Governing Board</a:t>
            </a:r>
            <a:r>
              <a:rPr lang="en" sz="1500"/>
              <a:t> will elect a chairperson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</a:t>
            </a:r>
            <a:r>
              <a:rPr lang="en" sz="1500"/>
              <a:t>Governing Board</a:t>
            </a:r>
            <a:r>
              <a:rPr lang="en" sz="1500"/>
              <a:t> Chairperson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Oversee </a:t>
            </a:r>
            <a:r>
              <a:rPr lang="en" sz="1500"/>
              <a:t>the</a:t>
            </a:r>
            <a:r>
              <a:rPr lang="en" sz="1500"/>
              <a:t> day-to-day operational decision</a:t>
            </a:r>
            <a:r>
              <a:rPr lang="en" sz="1500"/>
              <a:t>s</a:t>
            </a:r>
            <a:r>
              <a:rPr lang="en" sz="1500"/>
              <a:t> of the Academy Software Foundation.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Be a spokesperson for the Academy Software Foundation and the Governing Board, as needed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chairperson role.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 txBox="1"/>
          <p:nvPr>
            <p:ph type="title"/>
          </p:nvPr>
        </p:nvSpPr>
        <p:spPr>
          <a:xfrm>
            <a:off x="691950" y="162767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Academy Software Foundation Overview and Governance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Treasurer</a:t>
            </a:r>
            <a:endParaRPr/>
          </a:p>
        </p:txBody>
      </p:sp>
      <p:sp>
        <p:nvSpPr>
          <p:cNvPr id="661" name="Google Shape;661;p9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Governing Board will elect a treasurer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Governing Board </a:t>
            </a:r>
            <a:r>
              <a:rPr lang="en" sz="1500"/>
              <a:t>Treasurer</a:t>
            </a:r>
            <a:r>
              <a:rPr lang="en" sz="1500"/>
              <a:t>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Serve as </a:t>
            </a:r>
            <a:r>
              <a:rPr lang="en" sz="1500"/>
              <a:t>the</a:t>
            </a:r>
            <a:r>
              <a:rPr lang="en" sz="1500"/>
              <a:t> chairperson of the Budget Committee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financial updates and reforecasts to the Budget Committee and Governing Board.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in preparing and leading the approval of the annual budget.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treasurer role.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628800" y="1158450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Governing Board has monthly virtual regular meetings, generally on the fourth Thursday of each month.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Format for the meetings alternates between a formal business meeting and strategy session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 the formal business meetings, voting will often take place.</a:t>
            </a:r>
            <a:endParaRPr sz="10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 the strategy meetings, the Governing Board will align on a topic to discuss at the previous business meeting.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Additionally, the Governing Board has two hybrid Leadership Meetings sessions per year (at Open Source Forum in February and Open Source Days in August).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TAC voting members and a representative from each General Member are invited to Strategy Sessions.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rare and exceptional circumstances (e.g., in an emergency situation), an additional ad hoc </a:t>
            </a:r>
            <a:r>
              <a:rPr lang="en" sz="1300"/>
              <a:t>special meeting</a:t>
            </a:r>
            <a:r>
              <a:rPr lang="en" sz="1300"/>
              <a:t> of the Governing Board may be convened. 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 request a special meeting, please email your request to the Foundation Staff and Governing Board Chair, and they will decide whether a special meeting is necessary or the proposed agenda item can be discussed by email or at the next regular meeting.</a:t>
            </a:r>
            <a:endParaRPr sz="1000"/>
          </a:p>
        </p:txBody>
      </p:sp>
      <p:sp>
        <p:nvSpPr>
          <p:cNvPr id="672" name="Google Shape;672;p9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649650" y="4377025"/>
            <a:ext cx="7844700" cy="354000"/>
          </a:xfrm>
          <a:prstGeom prst="rect">
            <a:avLst/>
          </a:prstGeom>
          <a:noFill/>
          <a:ln cap="flat" cmpd="sng" w="9525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M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eetings of the Governing Board for 202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be held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00 pm US Pacific Time unless noted</a:t>
            </a:r>
            <a:endParaRPr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FY2026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Meeting Schedule</a:t>
            </a:r>
            <a:endParaRPr sz="1050"/>
          </a:p>
        </p:txBody>
      </p:sp>
      <p:cxnSp>
        <p:nvCxnSpPr>
          <p:cNvPr id="679" name="Google Shape;679;p98"/>
          <p:cNvCxnSpPr/>
          <p:nvPr/>
        </p:nvCxnSpPr>
        <p:spPr>
          <a:xfrm>
            <a:off x="917353" y="1411422"/>
            <a:ext cx="7334400" cy="0"/>
          </a:xfrm>
          <a:prstGeom prst="straightConnector1">
            <a:avLst/>
          </a:prstGeom>
          <a:noFill/>
          <a:ln cap="flat" cmpd="sng" w="36200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98"/>
          <p:cNvSpPr/>
          <p:nvPr/>
        </p:nvSpPr>
        <p:spPr>
          <a:xfrm>
            <a:off x="820917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8"/>
          <p:cNvSpPr/>
          <p:nvPr/>
        </p:nvSpPr>
        <p:spPr>
          <a:xfrm>
            <a:off x="2091659" y="1363444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3316938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/>
          <p:nvPr/>
        </p:nvSpPr>
        <p:spPr>
          <a:xfrm>
            <a:off x="5147264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8"/>
          <p:cNvSpPr/>
          <p:nvPr/>
        </p:nvSpPr>
        <p:spPr>
          <a:xfrm>
            <a:off x="6980855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2654509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88101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6321692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8"/>
          <p:cNvSpPr/>
          <p:nvPr/>
        </p:nvSpPr>
        <p:spPr>
          <a:xfrm>
            <a:off x="8155283" y="1319503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8"/>
          <p:cNvSpPr txBox="1"/>
          <p:nvPr/>
        </p:nvSpPr>
        <p:spPr>
          <a:xfrm>
            <a:off x="669137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 txBox="1"/>
          <p:nvPr/>
        </p:nvSpPr>
        <p:spPr>
          <a:xfrm>
            <a:off x="8001185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/>
          <p:nvPr/>
        </p:nvSpPr>
        <p:spPr>
          <a:xfrm>
            <a:off x="1280143" y="1522979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/>
          <p:nvPr/>
        </p:nvSpPr>
        <p:spPr>
          <a:xfrm>
            <a:off x="1891149" y="1522970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8"/>
          <p:cNvSpPr txBox="1"/>
          <p:nvPr/>
        </p:nvSpPr>
        <p:spPr>
          <a:xfrm>
            <a:off x="2502148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8"/>
          <p:cNvSpPr txBox="1"/>
          <p:nvPr/>
        </p:nvSpPr>
        <p:spPr>
          <a:xfrm>
            <a:off x="3113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8"/>
          <p:cNvSpPr txBox="1"/>
          <p:nvPr/>
        </p:nvSpPr>
        <p:spPr>
          <a:xfrm>
            <a:off x="3724167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8"/>
          <p:cNvSpPr txBox="1"/>
          <p:nvPr/>
        </p:nvSpPr>
        <p:spPr>
          <a:xfrm>
            <a:off x="4335160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8"/>
          <p:cNvSpPr txBox="1"/>
          <p:nvPr/>
        </p:nvSpPr>
        <p:spPr>
          <a:xfrm>
            <a:off x="4946154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8"/>
          <p:cNvSpPr txBox="1"/>
          <p:nvPr/>
        </p:nvSpPr>
        <p:spPr>
          <a:xfrm>
            <a:off x="5557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8"/>
          <p:cNvSpPr txBox="1"/>
          <p:nvPr/>
        </p:nvSpPr>
        <p:spPr>
          <a:xfrm>
            <a:off x="6168172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8"/>
          <p:cNvSpPr txBox="1"/>
          <p:nvPr/>
        </p:nvSpPr>
        <p:spPr>
          <a:xfrm>
            <a:off x="6779173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8"/>
          <p:cNvSpPr txBox="1"/>
          <p:nvPr/>
        </p:nvSpPr>
        <p:spPr>
          <a:xfrm>
            <a:off x="7390179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669161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8001183" y="1737970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2027</a:t>
            </a:r>
            <a:endParaRPr b="0" i="0" sz="9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8"/>
          <p:cNvSpPr txBox="1"/>
          <p:nvPr/>
        </p:nvSpPr>
        <p:spPr>
          <a:xfrm>
            <a:off x="250214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8"/>
          <p:cNvSpPr txBox="1"/>
          <p:nvPr/>
        </p:nvSpPr>
        <p:spPr>
          <a:xfrm>
            <a:off x="433515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8"/>
          <p:cNvSpPr txBox="1"/>
          <p:nvPr/>
        </p:nvSpPr>
        <p:spPr>
          <a:xfrm>
            <a:off x="6168166" y="1730134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8"/>
          <p:cNvSpPr/>
          <p:nvPr/>
        </p:nvSpPr>
        <p:spPr>
          <a:xfrm>
            <a:off x="1477571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98"/>
          <p:cNvCxnSpPr>
            <a:stCxn id="694" idx="2"/>
            <a:endCxn id="709" idx="0"/>
          </p:cNvCxnSpPr>
          <p:nvPr/>
        </p:nvCxnSpPr>
        <p:spPr>
          <a:xfrm>
            <a:off x="3363661" y="1925563"/>
            <a:ext cx="3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98"/>
          <p:cNvCxnSpPr>
            <a:stCxn id="698" idx="2"/>
            <a:endCxn id="711" idx="0"/>
          </p:cNvCxnSpPr>
          <p:nvPr/>
        </p:nvCxnSpPr>
        <p:spPr>
          <a:xfrm>
            <a:off x="5807660" y="1925563"/>
            <a:ext cx="12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98"/>
          <p:cNvCxnSpPr>
            <a:stCxn id="706" idx="2"/>
            <a:endCxn id="713" idx="0"/>
          </p:cNvCxnSpPr>
          <p:nvPr/>
        </p:nvCxnSpPr>
        <p:spPr>
          <a:xfrm>
            <a:off x="6418666" y="1976134"/>
            <a:ext cx="2400" cy="448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98"/>
          <p:cNvCxnSpPr>
            <a:stCxn id="701" idx="2"/>
            <a:endCxn id="715" idx="0"/>
          </p:cNvCxnSpPr>
          <p:nvPr/>
        </p:nvCxnSpPr>
        <p:spPr>
          <a:xfrm flipH="1">
            <a:off x="7635279" y="1925563"/>
            <a:ext cx="54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6" name="Google Shape;716;p98"/>
          <p:cNvCxnSpPr>
            <a:stCxn id="695" idx="2"/>
            <a:endCxn id="717" idx="0"/>
          </p:cNvCxnSpPr>
          <p:nvPr/>
        </p:nvCxnSpPr>
        <p:spPr>
          <a:xfrm>
            <a:off x="3974667" y="1925563"/>
            <a:ext cx="48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98"/>
          <p:cNvCxnSpPr>
            <a:endCxn id="719" idx="0"/>
          </p:cNvCxnSpPr>
          <p:nvPr/>
        </p:nvCxnSpPr>
        <p:spPr>
          <a:xfrm>
            <a:off x="2135490" y="2007723"/>
            <a:ext cx="6300" cy="109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98"/>
          <p:cNvCxnSpPr>
            <a:stCxn id="704" idx="2"/>
            <a:endCxn id="721" idx="0"/>
          </p:cNvCxnSpPr>
          <p:nvPr/>
        </p:nvCxnSpPr>
        <p:spPr>
          <a:xfrm>
            <a:off x="2752645" y="1985681"/>
            <a:ext cx="0" cy="43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98"/>
          <p:cNvCxnSpPr/>
          <p:nvPr/>
        </p:nvCxnSpPr>
        <p:spPr>
          <a:xfrm>
            <a:off x="1530694" y="1985552"/>
            <a:ext cx="0" cy="40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98"/>
          <p:cNvCxnSpPr>
            <a:stCxn id="702" idx="2"/>
            <a:endCxn id="724" idx="0"/>
          </p:cNvCxnSpPr>
          <p:nvPr/>
        </p:nvCxnSpPr>
        <p:spPr>
          <a:xfrm>
            <a:off x="919661" y="1985681"/>
            <a:ext cx="11700" cy="1114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98"/>
          <p:cNvSpPr txBox="1"/>
          <p:nvPr/>
        </p:nvSpPr>
        <p:spPr>
          <a:xfrm>
            <a:off x="6418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2463133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Apr 28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/>
        </p:nvSpPr>
        <p:spPr>
          <a:xfrm>
            <a:off x="124113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lang="en" sz="800">
                <a:solidFill>
                  <a:srgbClr val="44546A"/>
                </a:solidFill>
              </a:rPr>
              <a:t>Feb 26</a:t>
            </a:r>
            <a:endParaRPr b="0" i="1" sz="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185214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24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98"/>
          <p:cNvCxnSpPr>
            <a:stCxn id="700" idx="2"/>
            <a:endCxn id="727" idx="0"/>
          </p:cNvCxnSpPr>
          <p:nvPr/>
        </p:nvCxnSpPr>
        <p:spPr>
          <a:xfrm flipH="1">
            <a:off x="7021273" y="1925563"/>
            <a:ext cx="84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98"/>
          <p:cNvSpPr txBox="1"/>
          <p:nvPr/>
        </p:nvSpPr>
        <p:spPr>
          <a:xfrm>
            <a:off x="3074378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26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8"/>
          <p:cNvSpPr txBox="1"/>
          <p:nvPr/>
        </p:nvSpPr>
        <p:spPr>
          <a:xfrm>
            <a:off x="368985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Jun 23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55193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 22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8"/>
          <p:cNvSpPr txBox="1"/>
          <p:nvPr/>
        </p:nvSpPr>
        <p:spPr>
          <a:xfrm>
            <a:off x="613126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Oct 27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/>
        </p:nvSpPr>
        <p:spPr>
          <a:xfrm>
            <a:off x="734574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6731501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17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98"/>
          <p:cNvCxnSpPr>
            <a:stCxn id="697" idx="2"/>
            <a:endCxn id="729" idx="0"/>
          </p:cNvCxnSpPr>
          <p:nvPr/>
        </p:nvCxnSpPr>
        <p:spPr>
          <a:xfrm>
            <a:off x="5196654" y="1925563"/>
            <a:ext cx="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98"/>
          <p:cNvSpPr txBox="1"/>
          <p:nvPr/>
        </p:nvSpPr>
        <p:spPr>
          <a:xfrm>
            <a:off x="4907146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1" lang="en" sz="5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 person at OSD</a:t>
            </a:r>
            <a:endParaRPr b="0" i="1" sz="5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98"/>
          <p:cNvCxnSpPr>
            <a:stCxn id="705" idx="2"/>
            <a:endCxn id="731" idx="0"/>
          </p:cNvCxnSpPr>
          <p:nvPr/>
        </p:nvCxnSpPr>
        <p:spPr>
          <a:xfrm>
            <a:off x="4585655" y="1985681"/>
            <a:ext cx="900" cy="11133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98"/>
          <p:cNvSpPr txBox="1"/>
          <p:nvPr/>
        </p:nvSpPr>
        <p:spPr>
          <a:xfrm>
            <a:off x="4296833" y="3098941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 28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Academy Software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743" name="Google Shape;743;p10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Agendas and Exhibits for Governing Board meetings will be made available one week prior to the scheduled meeting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49" name="Google Shape;749;p10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Legal Committee: </a:t>
            </a:r>
            <a:r>
              <a:rPr lang="en" u="sng">
                <a:solidFill>
                  <a:schemeClr val="hlink"/>
                </a:solidFill>
                <a:hlinkClick r:id="rId6"/>
              </a:rPr>
              <a:t>legal@lists.aswf.io</a:t>
            </a:r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56" name="Google Shape;756;p102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Academy Software Foundation slack here</a:t>
            </a:r>
            <a:r>
              <a:rPr lang="en"/>
              <a:t>.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628800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Academy Software Foundation staff to develop and review the Academy Software Foundation budget.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monthly on the Monday of the week before the Governing Board meeting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900"/>
              <a:t>.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type="title"/>
          </p:nvPr>
        </p:nvSpPr>
        <p:spPr>
          <a:xfrm>
            <a:off x="628650" y="398531"/>
            <a:ext cx="7886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An Open Source Foundation Developed in Partnership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oogle Shape;303;p2" id="303" name="Google Shape;3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900" y="2156525"/>
            <a:ext cx="1812801" cy="595975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>
                <a:alpha val="64313"/>
              </a:srgbClr>
            </a:outerShdw>
          </a:effectLst>
        </p:spPr>
      </p:pic>
      <p:pic>
        <p:nvPicPr>
          <p:cNvPr descr="Google Shape;305;p2" id="304" name="Google Shape;3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25" y="1999550"/>
            <a:ext cx="1081376" cy="1081376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/>
            </a:outerShdw>
          </a:effectLst>
        </p:spPr>
      </p:pic>
      <p:sp>
        <p:nvSpPr>
          <p:cNvPr id="305" name="Google Shape;305;p78"/>
          <p:cNvSpPr txBox="1"/>
          <p:nvPr/>
        </p:nvSpPr>
        <p:spPr>
          <a:xfrm>
            <a:off x="3079114" y="1588299"/>
            <a:ext cx="30030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Academy Software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Academy Software Foundation and does not have an attorney-client relationship with Academy Software Foundation.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73" name="Google Shape;773;p10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628800" y="1860750"/>
            <a:ext cx="7886400" cy="71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Policies and Other Resources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Academy Software Foundation Policies and Resources</a:t>
            </a:r>
            <a:endParaRPr sz="2200"/>
          </a:p>
        </p:txBody>
      </p:sp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Academy Software Foundation Charter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Academy Software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ASWF Landscape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Membership details ( look under ‘Membership’ &gt; ‘Academy Software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Insights on contributors from your organization ( look under the ‘Project Contributors’ tab 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Foundation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"/>
          <p:cNvSpPr txBox="1"/>
          <p:nvPr/>
        </p:nvSpPr>
        <p:spPr>
          <a:xfrm>
            <a:off x="-22425" y="4415419"/>
            <a:ext cx="916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Contact the staff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members.aswf.io</a:t>
            </a:r>
            <a:endParaRPr b="1" sz="2000"/>
          </a:p>
        </p:txBody>
      </p:sp>
      <p:pic>
        <p:nvPicPr>
          <p:cNvPr id="797" name="Google Shape;797;p109" title="Screenshot 2026-01-07 at 9.57.1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8" y="1514651"/>
            <a:ext cx="8013116" cy="212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</a:t>
            </a:r>
            <a:r>
              <a:rPr lang="en" sz="2200"/>
              <a:t>Academy Software Foundation</a:t>
            </a:r>
            <a:endParaRPr sz="2200"/>
          </a:p>
        </p:txBody>
      </p:sp>
      <p:sp>
        <p:nvSpPr>
          <p:cNvPr id="803" name="Google Shape;803;p1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Academy Software Foundation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Academy Software Foundation Project and Working Group Leads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11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" title="Milestone Number"/>
          <p:cNvSpPr/>
          <p:nvPr/>
        </p:nvSpPr>
        <p:spPr>
          <a:xfrm>
            <a:off x="959904" y="314245"/>
            <a:ext cx="220800" cy="23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 title="Milestone Tall Arrow"/>
          <p:cNvSpPr/>
          <p:nvPr/>
        </p:nvSpPr>
        <p:spPr>
          <a:xfrm>
            <a:off x="928819" y="168656"/>
            <a:ext cx="349200" cy="40602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-210240" y="140458"/>
            <a:ext cx="108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ASWF created</a:t>
            </a:r>
            <a:endParaRPr b="1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-66642" y="542265"/>
            <a:ext cx="930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August 10, 2018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Founding members:</a:t>
            </a:r>
            <a:endParaRPr b="0" i="1" sz="7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Animal Logic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Autodesk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Blue Sky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Cisco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DNEG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DreamWorks Animation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Epic Games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Foundry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Cloud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SideFX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Walt Disney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Weta Digital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9" title="Milestone Arrow"/>
          <p:cNvSpPr/>
          <p:nvPr/>
        </p:nvSpPr>
        <p:spPr>
          <a:xfrm>
            <a:off x="1348459" y="2101556"/>
            <a:ext cx="326700" cy="21183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79" title="Milestone Number"/>
          <p:cNvSpPr/>
          <p:nvPr/>
        </p:nvSpPr>
        <p:spPr>
          <a:xfrm>
            <a:off x="1408683" y="2217023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9" title="Milestone Text"/>
          <p:cNvGrpSpPr/>
          <p:nvPr/>
        </p:nvGrpSpPr>
        <p:grpSpPr>
          <a:xfrm>
            <a:off x="1349652" y="457106"/>
            <a:ext cx="1193601" cy="524180"/>
            <a:chOff x="2084853" y="-1437412"/>
            <a:chExt cx="1718400" cy="754650"/>
          </a:xfrm>
        </p:grpSpPr>
        <p:sp>
          <p:nvSpPr>
            <p:cNvPr id="317" name="Google Shape;317;p79"/>
            <p:cNvSpPr txBox="1"/>
            <p:nvPr/>
          </p:nvSpPr>
          <p:spPr>
            <a:xfrm>
              <a:off x="2084853" y="-1437412"/>
              <a:ext cx="10998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First project</a:t>
              </a:r>
              <a:endParaRPr b="0" i="0" sz="12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9"/>
            <p:cNvSpPr txBox="1"/>
            <p:nvPr/>
          </p:nvSpPr>
          <p:spPr>
            <a:xfrm>
              <a:off x="2084853" y="-8366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October 23,2018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OpenVDB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1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members:</a:t>
              </a:r>
              <a:endParaRPr b="0" i="1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Sony Pictures Entertainment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Warner Bros.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Blender Foundation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Visual Effects Society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79" title="Milestone 4"/>
          <p:cNvGrpSpPr/>
          <p:nvPr/>
        </p:nvGrpSpPr>
        <p:grpSpPr>
          <a:xfrm>
            <a:off x="2152238" y="2446146"/>
            <a:ext cx="1071454" cy="1778765"/>
            <a:chOff x="5194569" y="2879132"/>
            <a:chExt cx="1542548" cy="2560848"/>
          </a:xfrm>
        </p:grpSpPr>
        <p:sp>
          <p:nvSpPr>
            <p:cNvPr id="320" name="Google Shape;320;p79" title="Milestone Arrow"/>
            <p:cNvSpPr/>
            <p:nvPr/>
          </p:nvSpPr>
          <p:spPr>
            <a:xfrm>
              <a:off x="5195414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1" name="Google Shape;321;p79" title="Milestone Number"/>
            <p:cNvSpPr/>
            <p:nvPr/>
          </p:nvSpPr>
          <p:spPr>
            <a:xfrm>
              <a:off x="5282129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79" title="Milestone Text"/>
            <p:cNvGrpSpPr/>
            <p:nvPr/>
          </p:nvGrpSpPr>
          <p:grpSpPr>
            <a:xfrm>
              <a:off x="5194569" y="2879132"/>
              <a:ext cx="1542548" cy="559915"/>
              <a:chOff x="1900453" y="1419541"/>
              <a:chExt cx="1542548" cy="559915"/>
            </a:xfrm>
          </p:grpSpPr>
          <p:sp>
            <p:nvSpPr>
              <p:cNvPr id="323" name="Google Shape;323;p79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 txBox="1"/>
              <p:nvPr/>
            </p:nvSpPr>
            <p:spPr>
              <a:xfrm>
                <a:off x="1900467" y="1419541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 2019</a:t>
                </a:r>
                <a:endParaRPr b="0" i="0" sz="6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B0F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79"/>
              <p:cNvSpPr txBox="1"/>
              <p:nvPr/>
            </p:nvSpPr>
            <p:spPr>
              <a:xfrm>
                <a:off x="1900453" y="1619351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26" name="Google Shape;326;p79" title="Milestone 8"/>
          <p:cNvGrpSpPr/>
          <p:nvPr/>
        </p:nvGrpSpPr>
        <p:grpSpPr>
          <a:xfrm>
            <a:off x="3381284" y="3775194"/>
            <a:ext cx="304845" cy="330341"/>
            <a:chOff x="7791443" y="4810913"/>
            <a:chExt cx="538500" cy="608700"/>
          </a:xfrm>
        </p:grpSpPr>
        <p:sp>
          <p:nvSpPr>
            <p:cNvPr id="327" name="Google Shape;327;p79" title="Short Milestone Arrow"/>
            <p:cNvSpPr/>
            <p:nvPr/>
          </p:nvSpPr>
          <p:spPr>
            <a:xfrm>
              <a:off x="7825702" y="4810913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>
                <a:alpha val="0"/>
              </a:srgbClr>
            </a:solidFill>
            <a:ln cap="flat" cmpd="sng" w="9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79"/>
            <p:cNvSpPr txBox="1"/>
            <p:nvPr/>
          </p:nvSpPr>
          <p:spPr>
            <a:xfrm>
              <a:off x="7791443" y="4894528"/>
              <a:ext cx="53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COVID</a:t>
              </a:r>
              <a:endParaRPr b="0" i="0" sz="10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  <a:endParaRPr b="0" i="0" sz="7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 title="Milestone 3"/>
          <p:cNvGrpSpPr/>
          <p:nvPr/>
        </p:nvGrpSpPr>
        <p:grpSpPr>
          <a:xfrm>
            <a:off x="1748212" y="2071221"/>
            <a:ext cx="1193751" cy="2136336"/>
            <a:chOff x="3350604" y="2363462"/>
            <a:chExt cx="1718617" cy="3075635"/>
          </a:xfrm>
        </p:grpSpPr>
        <p:sp>
          <p:nvSpPr>
            <p:cNvPr id="330" name="Google Shape;330;p79" title="Milestone Arrow"/>
            <p:cNvSpPr/>
            <p:nvPr/>
          </p:nvSpPr>
          <p:spPr>
            <a:xfrm>
              <a:off x="3350604" y="2911597"/>
              <a:ext cx="470400" cy="2527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1" name="Google Shape;331;p79" title="Milestone Number"/>
            <p:cNvSpPr/>
            <p:nvPr/>
          </p:nvSpPr>
          <p:spPr>
            <a:xfrm>
              <a:off x="3442121" y="3049950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9"/>
            <p:cNvSpPr txBox="1"/>
            <p:nvPr/>
          </p:nvSpPr>
          <p:spPr>
            <a:xfrm>
              <a:off x="3350821" y="23634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3" name="Google Shape;333;p79" title="Milestone 3"/>
          <p:cNvGrpSpPr/>
          <p:nvPr/>
        </p:nvGrpSpPr>
        <p:grpSpPr>
          <a:xfrm>
            <a:off x="2613007" y="470656"/>
            <a:ext cx="1194791" cy="3749283"/>
            <a:chOff x="3222037" y="41689"/>
            <a:chExt cx="1720114" cy="5397758"/>
          </a:xfrm>
        </p:grpSpPr>
        <p:sp>
          <p:nvSpPr>
            <p:cNvPr id="334" name="Google Shape;334;p79" title="Milestone Arrow"/>
            <p:cNvSpPr/>
            <p:nvPr/>
          </p:nvSpPr>
          <p:spPr>
            <a:xfrm>
              <a:off x="3222037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5" name="Google Shape;335;p79" title="Milestone Number"/>
            <p:cNvSpPr/>
            <p:nvPr/>
          </p:nvSpPr>
          <p:spPr>
            <a:xfrm>
              <a:off x="3308744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79" title="Milestone Text"/>
            <p:cNvGrpSpPr/>
            <p:nvPr/>
          </p:nvGrpSpPr>
          <p:grpSpPr>
            <a:xfrm>
              <a:off x="3223751" y="41689"/>
              <a:ext cx="1718400" cy="777640"/>
              <a:chOff x="1884312" y="-1417902"/>
              <a:chExt cx="1718400" cy="777640"/>
            </a:xfrm>
          </p:grpSpPr>
          <p:sp>
            <p:nvSpPr>
              <p:cNvPr id="337" name="Google Shape;337;p79"/>
              <p:cNvSpPr txBox="1"/>
              <p:nvPr/>
            </p:nvSpPr>
            <p:spPr>
              <a:xfrm>
                <a:off x="1884312" y="-1417902"/>
                <a:ext cx="1609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 2019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9"/>
              <p:cNvSpPr txBox="1"/>
              <p:nvPr/>
            </p:nvSpPr>
            <p:spPr>
              <a:xfrm>
                <a:off x="1884312" y="-79416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339" name="Google Shape;339;p79" title="Milestone Arrow"/>
          <p:cNvSpPr/>
          <p:nvPr/>
        </p:nvSpPr>
        <p:spPr>
          <a:xfrm>
            <a:off x="3000389" y="2258806"/>
            <a:ext cx="326700" cy="19488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79" title="Milestone Number"/>
          <p:cNvSpPr/>
          <p:nvPr/>
        </p:nvSpPr>
        <p:spPr>
          <a:xfrm>
            <a:off x="3069177" y="2341854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22357" y="1770881"/>
            <a:ext cx="7572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Sept 13, 2019</a:t>
            </a:r>
            <a:endParaRPr b="0" i="0" sz="800" u="none" cap="none" strike="noStrike">
              <a:solidFill>
                <a:srgbClr val="FFD9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2" name="Google Shape;342;p79" title="Milestone 3"/>
          <p:cNvGrpSpPr/>
          <p:nvPr/>
        </p:nvGrpSpPr>
        <p:grpSpPr>
          <a:xfrm>
            <a:off x="3743314" y="1524288"/>
            <a:ext cx="386337" cy="2683459"/>
            <a:chOff x="3360040" y="1779237"/>
            <a:chExt cx="556200" cy="3863316"/>
          </a:xfrm>
        </p:grpSpPr>
        <p:sp>
          <p:nvSpPr>
            <p:cNvPr id="343" name="Google Shape;343;p79" title="Milestone Arrow"/>
            <p:cNvSpPr/>
            <p:nvPr/>
          </p:nvSpPr>
          <p:spPr>
            <a:xfrm>
              <a:off x="3360040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79" title="Milestone Number"/>
            <p:cNvSpPr/>
            <p:nvPr/>
          </p:nvSpPr>
          <p:spPr>
            <a:xfrm>
              <a:off x="3446741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9"/>
            <p:cNvSpPr txBox="1"/>
            <p:nvPr/>
          </p:nvSpPr>
          <p:spPr>
            <a:xfrm>
              <a:off x="3360040" y="1779237"/>
              <a:ext cx="556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2020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Shading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i="0" sz="6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79"/>
          <p:cNvGrpSpPr/>
          <p:nvPr/>
        </p:nvGrpSpPr>
        <p:grpSpPr>
          <a:xfrm>
            <a:off x="4170435" y="446289"/>
            <a:ext cx="934085" cy="3761054"/>
            <a:chOff x="6941408" y="649743"/>
            <a:chExt cx="1245446" cy="5014739"/>
          </a:xfrm>
        </p:grpSpPr>
        <p:grpSp>
          <p:nvGrpSpPr>
            <p:cNvPr id="347" name="Google Shape;347;p79"/>
            <p:cNvGrpSpPr/>
            <p:nvPr/>
          </p:nvGrpSpPr>
          <p:grpSpPr>
            <a:xfrm>
              <a:off x="6941408" y="649743"/>
              <a:ext cx="1245446" cy="5014739"/>
              <a:chOff x="7627208" y="649743"/>
              <a:chExt cx="1245446" cy="5014739"/>
            </a:xfrm>
          </p:grpSpPr>
          <p:sp>
            <p:nvSpPr>
              <p:cNvPr id="348" name="Google Shape;348;p79" title="Milestone Arrow"/>
              <p:cNvSpPr/>
              <p:nvPr/>
            </p:nvSpPr>
            <p:spPr>
              <a:xfrm>
                <a:off x="7639239" y="2242082"/>
                <a:ext cx="435600" cy="3422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49" name="Google Shape;349;p79" title="Milestone Text"/>
              <p:cNvGrpSpPr/>
              <p:nvPr/>
            </p:nvGrpSpPr>
            <p:grpSpPr>
              <a:xfrm>
                <a:off x="7627208" y="649743"/>
                <a:ext cx="1245446" cy="740434"/>
                <a:chOff x="2070091" y="-1059208"/>
                <a:chExt cx="1344829" cy="771446"/>
              </a:xfrm>
            </p:grpSpPr>
            <p:sp>
              <p:nvSpPr>
                <p:cNvPr id="350" name="Google Shape;350;p79"/>
                <p:cNvSpPr txBox="1"/>
                <p:nvPr/>
              </p:nvSpPr>
              <p:spPr>
                <a:xfrm>
                  <a:off x="2075420" y="-1059208"/>
                  <a:ext cx="13395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100" u="none" cap="none" strike="noStrike">
                      <a:solidFill>
                        <a:srgbClr val="FFD965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 Days 2020</a:t>
                  </a:r>
                  <a:endParaRPr b="0" i="0" sz="1100" u="none" cap="none" strike="noStrike">
                    <a:solidFill>
                      <a:srgbClr val="FFD96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9"/>
                <p:cNvSpPr txBox="1"/>
                <p:nvPr/>
              </p:nvSpPr>
              <p:spPr>
                <a:xfrm>
                  <a:off x="2070091" y="-441662"/>
                  <a:ext cx="13395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D9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 2020</a:t>
                  </a:r>
                  <a:endParaRPr b="0" i="0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52" name="Google Shape;352;p79" title="Milestone Number"/>
            <p:cNvSpPr/>
            <p:nvPr/>
          </p:nvSpPr>
          <p:spPr>
            <a:xfrm>
              <a:off x="7044368" y="2405066"/>
              <a:ext cx="275400" cy="2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79"/>
          <p:cNvGrpSpPr/>
          <p:nvPr/>
        </p:nvGrpSpPr>
        <p:grpSpPr>
          <a:xfrm>
            <a:off x="140773" y="2770888"/>
            <a:ext cx="569903" cy="1468924"/>
            <a:chOff x="1439424" y="3403934"/>
            <a:chExt cx="820476" cy="2114777"/>
          </a:xfrm>
        </p:grpSpPr>
        <p:grpSp>
          <p:nvGrpSpPr>
            <p:cNvPr id="354" name="Google Shape;354;p79"/>
            <p:cNvGrpSpPr/>
            <p:nvPr/>
          </p:nvGrpSpPr>
          <p:grpSpPr>
            <a:xfrm>
              <a:off x="1439424" y="3945707"/>
              <a:ext cx="818400" cy="1573004"/>
              <a:chOff x="96469" y="3863942"/>
              <a:chExt cx="818400" cy="1573004"/>
            </a:xfrm>
          </p:grpSpPr>
          <p:sp>
            <p:nvSpPr>
              <p:cNvPr id="355" name="Google Shape;355;p79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56" name="Google Shape;356;p79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57" name="Google Shape;357;p79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79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59" name="Google Shape;35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600" y="3403934"/>
              <a:ext cx="483300" cy="48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9"/>
          <p:cNvGrpSpPr/>
          <p:nvPr/>
        </p:nvGrpSpPr>
        <p:grpSpPr>
          <a:xfrm>
            <a:off x="4997626" y="443331"/>
            <a:ext cx="941241" cy="3776583"/>
            <a:chOff x="8850426" y="35014"/>
            <a:chExt cx="1355083" cy="5437062"/>
          </a:xfrm>
        </p:grpSpPr>
        <p:sp>
          <p:nvSpPr>
            <p:cNvPr id="361" name="Google Shape;361;p79" title="Milestone Arrow"/>
            <p:cNvSpPr/>
            <p:nvPr/>
          </p:nvSpPr>
          <p:spPr>
            <a:xfrm>
              <a:off x="8872466" y="1476676"/>
              <a:ext cx="470400" cy="3995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62" name="Google Shape;362;p79" title="Milestone Text"/>
            <p:cNvGrpSpPr/>
            <p:nvPr/>
          </p:nvGrpSpPr>
          <p:grpSpPr>
            <a:xfrm>
              <a:off x="8850426" y="35014"/>
              <a:ext cx="1355083" cy="750022"/>
              <a:chOff x="2003774" y="-1080659"/>
              <a:chExt cx="1355083" cy="723680"/>
            </a:xfrm>
          </p:grpSpPr>
          <p:sp>
            <p:nvSpPr>
              <p:cNvPr id="363" name="Google Shape;363;p79"/>
              <p:cNvSpPr txBox="1"/>
              <p:nvPr/>
            </p:nvSpPr>
            <p:spPr>
              <a:xfrm>
                <a:off x="2003774" y="-1080659"/>
                <a:ext cx="13449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2021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9"/>
              <p:cNvSpPr txBox="1"/>
              <p:nvPr/>
            </p:nvSpPr>
            <p:spPr>
              <a:xfrm>
                <a:off x="2013957" y="-510879"/>
                <a:ext cx="1344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 4-5 2021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MaterialX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Maxon</a:t>
                </a:r>
                <a:r>
                  <a:rPr b="0" i="0" lang="en" sz="9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5" name="Google Shape;365;p79" title="Milestone Number"/>
            <p:cNvSpPr/>
            <p:nvPr/>
          </p:nvSpPr>
          <p:spPr>
            <a:xfrm>
              <a:off x="8955720" y="1611430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79" title="Milestone Number"/>
          <p:cNvSpPr/>
          <p:nvPr/>
        </p:nvSpPr>
        <p:spPr>
          <a:xfrm>
            <a:off x="3382725" y="3407980"/>
            <a:ext cx="304800" cy="298500"/>
          </a:xfrm>
          <a:prstGeom prst="ellipse">
            <a:avLst/>
          </a:prstGeom>
          <a:noFill/>
          <a:ln cap="flat" cmpd="sng" w="12700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b="0" i="0" lang="en" sz="6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b="0" i="0" sz="12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9"/>
          <p:cNvSpPr txBox="1"/>
          <p:nvPr/>
        </p:nvSpPr>
        <p:spPr>
          <a:xfrm>
            <a:off x="760016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129271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170845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9"/>
          <p:cNvSpPr txBox="1"/>
          <p:nvPr/>
        </p:nvSpPr>
        <p:spPr>
          <a:xfrm>
            <a:off x="2139767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9"/>
          <p:cNvSpPr txBox="1"/>
          <p:nvPr/>
        </p:nvSpPr>
        <p:spPr>
          <a:xfrm>
            <a:off x="2567560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30356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3373411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3748650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4129622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242980" y="4378913"/>
            <a:ext cx="8610900" cy="2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79"/>
          <p:cNvCxnSpPr/>
          <p:nvPr/>
        </p:nvCxnSpPr>
        <p:spPr>
          <a:xfrm>
            <a:off x="148188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79"/>
          <p:cNvCxnSpPr/>
          <p:nvPr/>
        </p:nvCxnSpPr>
        <p:spPr>
          <a:xfrm>
            <a:off x="1926694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79"/>
          <p:cNvCxnSpPr/>
          <p:nvPr/>
        </p:nvCxnSpPr>
        <p:spPr>
          <a:xfrm>
            <a:off x="232914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79"/>
          <p:cNvCxnSpPr/>
          <p:nvPr/>
        </p:nvCxnSpPr>
        <p:spPr>
          <a:xfrm>
            <a:off x="32414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79"/>
          <p:cNvCxnSpPr/>
          <p:nvPr/>
        </p:nvCxnSpPr>
        <p:spPr>
          <a:xfrm>
            <a:off x="3917536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79"/>
          <p:cNvCxnSpPr/>
          <p:nvPr/>
        </p:nvCxnSpPr>
        <p:spPr>
          <a:xfrm>
            <a:off x="4332090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79"/>
          <p:cNvCxnSpPr/>
          <p:nvPr/>
        </p:nvCxnSpPr>
        <p:spPr>
          <a:xfrm>
            <a:off x="522577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79"/>
          <p:cNvSpPr txBox="1"/>
          <p:nvPr/>
        </p:nvSpPr>
        <p:spPr>
          <a:xfrm>
            <a:off x="46560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117343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 txBox="1"/>
          <p:nvPr/>
        </p:nvSpPr>
        <p:spPr>
          <a:xfrm>
            <a:off x="2607107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94647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79"/>
          <p:cNvCxnSpPr/>
          <p:nvPr/>
        </p:nvCxnSpPr>
        <p:spPr>
          <a:xfrm>
            <a:off x="539701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79"/>
          <p:cNvSpPr txBox="1"/>
          <p:nvPr/>
        </p:nvSpPr>
        <p:spPr>
          <a:xfrm>
            <a:off x="331942" y="4469107"/>
            <a:ext cx="369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5800030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/>
        </p:nvSpPr>
        <p:spPr>
          <a:xfrm>
            <a:off x="5080448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501659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586673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6077848" y="446999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655255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79"/>
          <p:cNvCxnSpPr/>
          <p:nvPr/>
        </p:nvCxnSpPr>
        <p:spPr>
          <a:xfrm>
            <a:off x="6716756" y="427985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97" name="Google Shape;397;p79"/>
          <p:cNvGrpSpPr/>
          <p:nvPr/>
        </p:nvGrpSpPr>
        <p:grpSpPr>
          <a:xfrm>
            <a:off x="5791518" y="231797"/>
            <a:ext cx="1816032" cy="3997974"/>
            <a:chOff x="8907691" y="-283646"/>
            <a:chExt cx="2614500" cy="5755794"/>
          </a:xfrm>
        </p:grpSpPr>
        <p:sp>
          <p:nvSpPr>
            <p:cNvPr id="398" name="Google Shape;398;p79" title="Milestone Arrow"/>
            <p:cNvSpPr/>
            <p:nvPr/>
          </p:nvSpPr>
          <p:spPr>
            <a:xfrm>
              <a:off x="8929718" y="877648"/>
              <a:ext cx="470400" cy="4594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99" name="Google Shape;399;p79" title="Milestone Text"/>
            <p:cNvGrpSpPr/>
            <p:nvPr/>
          </p:nvGrpSpPr>
          <p:grpSpPr>
            <a:xfrm>
              <a:off x="8907691" y="-283646"/>
              <a:ext cx="2614500" cy="429118"/>
              <a:chOff x="2061039" y="-1388129"/>
              <a:chExt cx="2614500" cy="414047"/>
            </a:xfrm>
          </p:grpSpPr>
          <p:sp>
            <p:nvSpPr>
              <p:cNvPr id="400" name="Google Shape;400;p79"/>
              <p:cNvSpPr txBox="1"/>
              <p:nvPr/>
            </p:nvSpPr>
            <p:spPr>
              <a:xfrm>
                <a:off x="2061039" y="-1388129"/>
                <a:ext cx="26145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Forum 2022</a:t>
                </a:r>
                <a:endParaRPr b="0" i="0" sz="9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79"/>
              <p:cNvSpPr txBox="1"/>
              <p:nvPr/>
            </p:nvSpPr>
            <p:spPr>
              <a:xfrm>
                <a:off x="2071216" y="-112798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March 10,2022</a:t>
                </a:r>
                <a:endParaRPr b="0" i="0" sz="2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Rez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DPEL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Raw2ACES</a:t>
                </a:r>
                <a:endParaRPr b="1" i="0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2" name="Google Shape;402;p79" title="Milestone Number"/>
            <p:cNvSpPr/>
            <p:nvPr/>
          </p:nvSpPr>
          <p:spPr>
            <a:xfrm>
              <a:off x="9007886" y="1042294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79"/>
          <p:cNvGrpSpPr/>
          <p:nvPr/>
        </p:nvGrpSpPr>
        <p:grpSpPr>
          <a:xfrm>
            <a:off x="4591843" y="1705982"/>
            <a:ext cx="466400" cy="2501375"/>
            <a:chOff x="7546968" y="2329333"/>
            <a:chExt cx="621866" cy="3335167"/>
          </a:xfrm>
        </p:grpSpPr>
        <p:grpSp>
          <p:nvGrpSpPr>
            <p:cNvPr id="404" name="Google Shape;404;p79"/>
            <p:cNvGrpSpPr/>
            <p:nvPr/>
          </p:nvGrpSpPr>
          <p:grpSpPr>
            <a:xfrm>
              <a:off x="7546968" y="2329333"/>
              <a:ext cx="621866" cy="3335167"/>
              <a:chOff x="8613768" y="2329333"/>
              <a:chExt cx="621866" cy="3335167"/>
            </a:xfrm>
          </p:grpSpPr>
          <p:sp>
            <p:nvSpPr>
              <p:cNvPr id="405" name="Google Shape;405;p79" title="Milestone Arrow"/>
              <p:cNvSpPr/>
              <p:nvPr/>
            </p:nvSpPr>
            <p:spPr>
              <a:xfrm>
                <a:off x="8613768" y="3133100"/>
                <a:ext cx="435600" cy="2531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79"/>
              <p:cNvSpPr txBox="1"/>
              <p:nvPr/>
            </p:nvSpPr>
            <p:spPr>
              <a:xfrm>
                <a:off x="8616434" y="2329333"/>
                <a:ext cx="6192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Dec. 15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Adobe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ETC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7" name="Google Shape;407;p79" title="Milestone Number"/>
            <p:cNvSpPr/>
            <p:nvPr/>
          </p:nvSpPr>
          <p:spPr>
            <a:xfrm>
              <a:off x="7627497" y="3280728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9" title="Milestone 3"/>
          <p:cNvGrpSpPr/>
          <p:nvPr/>
        </p:nvGrpSpPr>
        <p:grpSpPr>
          <a:xfrm>
            <a:off x="6199641" y="635075"/>
            <a:ext cx="1194797" cy="3590772"/>
            <a:chOff x="3275133" y="269694"/>
            <a:chExt cx="1720123" cy="5169554"/>
          </a:xfrm>
        </p:grpSpPr>
        <p:sp>
          <p:nvSpPr>
            <p:cNvPr id="409" name="Google Shape;409;p79" title="Milestone Arrow"/>
            <p:cNvSpPr/>
            <p:nvPr/>
          </p:nvSpPr>
          <p:spPr>
            <a:xfrm>
              <a:off x="3275133" y="2226548"/>
              <a:ext cx="470400" cy="3212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79" title="Milestone Number"/>
            <p:cNvSpPr/>
            <p:nvPr/>
          </p:nvSpPr>
          <p:spPr>
            <a:xfrm>
              <a:off x="3361849" y="2360183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79" title="Milestone Text"/>
            <p:cNvGrpSpPr/>
            <p:nvPr/>
          </p:nvGrpSpPr>
          <p:grpSpPr>
            <a:xfrm>
              <a:off x="3276856" y="269694"/>
              <a:ext cx="1718400" cy="675081"/>
              <a:chOff x="1937417" y="-1189897"/>
              <a:chExt cx="1718400" cy="675081"/>
            </a:xfrm>
          </p:grpSpPr>
          <p:sp>
            <p:nvSpPr>
              <p:cNvPr id="412" name="Google Shape;412;p79"/>
              <p:cNvSpPr txBox="1"/>
              <p:nvPr/>
            </p:nvSpPr>
            <p:spPr>
              <a:xfrm>
                <a:off x="1937419" y="-1189897"/>
                <a:ext cx="15657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Days 2022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 txBox="1"/>
              <p:nvPr/>
            </p:nvSpPr>
            <p:spPr>
              <a:xfrm>
                <a:off x="1937417" y="-668716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8-9, 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OpenFX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OpenAssetIO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Review 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Initiative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Canonical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Khronos Group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14" name="Google Shape;414;p79"/>
          <p:cNvGrpSpPr/>
          <p:nvPr/>
        </p:nvGrpSpPr>
        <p:grpSpPr>
          <a:xfrm>
            <a:off x="5417350" y="1663056"/>
            <a:ext cx="466425" cy="2571398"/>
            <a:chOff x="9537094" y="2280168"/>
            <a:chExt cx="621900" cy="3428530"/>
          </a:xfrm>
        </p:grpSpPr>
        <p:grpSp>
          <p:nvGrpSpPr>
            <p:cNvPr id="415" name="Google Shape;415;p79"/>
            <p:cNvGrpSpPr/>
            <p:nvPr/>
          </p:nvGrpSpPr>
          <p:grpSpPr>
            <a:xfrm>
              <a:off x="9537094" y="2280168"/>
              <a:ext cx="621900" cy="3428530"/>
              <a:chOff x="10070494" y="2280168"/>
              <a:chExt cx="621900" cy="3428530"/>
            </a:xfrm>
          </p:grpSpPr>
          <p:sp>
            <p:nvSpPr>
              <p:cNvPr id="416" name="Google Shape;416;p79" title="Milestone Arrow"/>
              <p:cNvSpPr/>
              <p:nvPr/>
            </p:nvSpPr>
            <p:spPr>
              <a:xfrm>
                <a:off x="10070494" y="2809198"/>
                <a:ext cx="435600" cy="28995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79"/>
              <p:cNvSpPr txBox="1"/>
              <p:nvPr/>
            </p:nvSpPr>
            <p:spPr>
              <a:xfrm>
                <a:off x="10070494" y="2280168"/>
                <a:ext cx="621900" cy="7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Jan. 28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Wevr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8" name="Google Shape;418;p79" title="Milestone Number"/>
            <p:cNvSpPr/>
            <p:nvPr/>
          </p:nvSpPr>
          <p:spPr>
            <a:xfrm>
              <a:off x="9628865" y="2949719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79"/>
          <p:cNvCxnSpPr/>
          <p:nvPr/>
        </p:nvCxnSpPr>
        <p:spPr>
          <a:xfrm>
            <a:off x="2830476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79"/>
          <p:cNvCxnSpPr/>
          <p:nvPr/>
        </p:nvCxnSpPr>
        <p:spPr>
          <a:xfrm>
            <a:off x="4829733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79"/>
          <p:cNvCxnSpPr/>
          <p:nvPr/>
        </p:nvCxnSpPr>
        <p:spPr>
          <a:xfrm>
            <a:off x="6327001" y="4266925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79"/>
          <p:cNvCxnSpPr/>
          <p:nvPr/>
        </p:nvCxnSpPr>
        <p:spPr>
          <a:xfrm>
            <a:off x="7277004" y="426691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9" title="Milestone Number"/>
          <p:cNvSpPr/>
          <p:nvPr/>
        </p:nvSpPr>
        <p:spPr>
          <a:xfrm>
            <a:off x="967088" y="264248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79"/>
          <p:cNvGrpSpPr/>
          <p:nvPr/>
        </p:nvGrpSpPr>
        <p:grpSpPr>
          <a:xfrm>
            <a:off x="6565531" y="2019409"/>
            <a:ext cx="1222975" cy="2178875"/>
            <a:chOff x="8975110" y="-182491"/>
            <a:chExt cx="1760689" cy="3136877"/>
          </a:xfrm>
        </p:grpSpPr>
        <p:sp>
          <p:nvSpPr>
            <p:cNvPr id="425" name="Google Shape;425;p79" title="Milestone Arrow"/>
            <p:cNvSpPr/>
            <p:nvPr/>
          </p:nvSpPr>
          <p:spPr>
            <a:xfrm>
              <a:off x="8997146" y="899386"/>
              <a:ext cx="470400" cy="205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6" name="Google Shape;426;p79" title="Milestone Text"/>
            <p:cNvGrpSpPr/>
            <p:nvPr/>
          </p:nvGrpSpPr>
          <p:grpSpPr>
            <a:xfrm>
              <a:off x="8975110" y="-182491"/>
              <a:ext cx="1760689" cy="586495"/>
              <a:chOff x="2128458" y="-1290525"/>
              <a:chExt cx="1760689" cy="565896"/>
            </a:xfrm>
          </p:grpSpPr>
          <p:sp>
            <p:nvSpPr>
              <p:cNvPr id="427" name="Google Shape;427;p79"/>
              <p:cNvSpPr txBox="1"/>
              <p:nvPr/>
            </p:nvSpPr>
            <p:spPr>
              <a:xfrm>
                <a:off x="2128458" y="-1290525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2023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79"/>
              <p:cNvSpPr txBox="1"/>
              <p:nvPr/>
            </p:nvSpPr>
            <p:spPr>
              <a:xfrm>
                <a:off x="2170747" y="-87852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Feb. 16 2023</a:t>
                </a:r>
                <a:endParaRPr b="0" i="0" sz="7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HP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Framestore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9" name="Google Shape;429;p79" title="Milestone Number"/>
            <p:cNvSpPr/>
            <p:nvPr/>
          </p:nvSpPr>
          <p:spPr>
            <a:xfrm>
              <a:off x="9107417" y="105132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0" name="Google Shape;430;p79"/>
          <p:cNvCxnSpPr/>
          <p:nvPr/>
        </p:nvCxnSpPr>
        <p:spPr>
          <a:xfrm>
            <a:off x="1090172" y="424642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79"/>
          <p:cNvSpPr txBox="1"/>
          <p:nvPr/>
        </p:nvSpPr>
        <p:spPr>
          <a:xfrm>
            <a:off x="5588834" y="4469104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86088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7001028" y="4476532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79" title="Milestone 3"/>
          <p:cNvGrpSpPr/>
          <p:nvPr/>
        </p:nvGrpSpPr>
        <p:grpSpPr>
          <a:xfrm>
            <a:off x="7146826" y="610225"/>
            <a:ext cx="1194786" cy="3609778"/>
            <a:chOff x="3275150" y="242254"/>
            <a:chExt cx="1720106" cy="5196916"/>
          </a:xfrm>
        </p:grpSpPr>
        <p:sp>
          <p:nvSpPr>
            <p:cNvPr id="435" name="Google Shape;435;p79" title="Milestone Arrow"/>
            <p:cNvSpPr/>
            <p:nvPr/>
          </p:nvSpPr>
          <p:spPr>
            <a:xfrm>
              <a:off x="3275150" y="1978370"/>
              <a:ext cx="470400" cy="3460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79" title="Milestone Number"/>
            <p:cNvSpPr/>
            <p:nvPr/>
          </p:nvSpPr>
          <p:spPr>
            <a:xfrm>
              <a:off x="3361849" y="21407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9" title="Milestone Text"/>
            <p:cNvGrpSpPr/>
            <p:nvPr/>
          </p:nvGrpSpPr>
          <p:grpSpPr>
            <a:xfrm>
              <a:off x="3276847" y="242254"/>
              <a:ext cx="1718409" cy="725787"/>
              <a:chOff x="1937408" y="-1217337"/>
              <a:chExt cx="1718409" cy="725787"/>
            </a:xfrm>
          </p:grpSpPr>
          <p:sp>
            <p:nvSpPr>
              <p:cNvPr id="438" name="Google Shape;438;p79"/>
              <p:cNvSpPr txBox="1"/>
              <p:nvPr/>
            </p:nvSpPr>
            <p:spPr>
              <a:xfrm>
                <a:off x="1937408" y="-1217337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2023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 txBox="1"/>
              <p:nvPr/>
            </p:nvSpPr>
            <p:spPr>
              <a:xfrm>
                <a:off x="1937417" y="-64545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25 - 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7, 2023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OpenImageIO</a:t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Otoy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Bolt Graphics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Coreweave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40" name="Google Shape;440;p79"/>
          <p:cNvSpPr txBox="1"/>
          <p:nvPr/>
        </p:nvSpPr>
        <p:spPr>
          <a:xfrm>
            <a:off x="7749220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79"/>
          <p:cNvGrpSpPr/>
          <p:nvPr/>
        </p:nvGrpSpPr>
        <p:grpSpPr>
          <a:xfrm>
            <a:off x="7518304" y="1820622"/>
            <a:ext cx="1200676" cy="2377338"/>
            <a:chOff x="9007213" y="-259748"/>
            <a:chExt cx="1728586" cy="3213922"/>
          </a:xfrm>
        </p:grpSpPr>
        <p:sp>
          <p:nvSpPr>
            <p:cNvPr id="442" name="Google Shape;442;p79" title="Milestone Arrow"/>
            <p:cNvSpPr/>
            <p:nvPr/>
          </p:nvSpPr>
          <p:spPr>
            <a:xfrm>
              <a:off x="9029245" y="666374"/>
              <a:ext cx="470400" cy="2287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43" name="Google Shape;443;p79" title="Milestone Text"/>
            <p:cNvGrpSpPr/>
            <p:nvPr/>
          </p:nvGrpSpPr>
          <p:grpSpPr>
            <a:xfrm>
              <a:off x="9007213" y="-259748"/>
              <a:ext cx="1728586" cy="509236"/>
              <a:chOff x="2160561" y="-1365070"/>
              <a:chExt cx="1728586" cy="491351"/>
            </a:xfrm>
          </p:grpSpPr>
          <p:sp>
            <p:nvSpPr>
              <p:cNvPr id="444" name="Google Shape;444;p79"/>
              <p:cNvSpPr txBox="1"/>
              <p:nvPr/>
            </p:nvSpPr>
            <p:spPr>
              <a:xfrm>
                <a:off x="2160561" y="-1365070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79"/>
              <p:cNvSpPr txBox="1"/>
              <p:nvPr/>
            </p:nvSpPr>
            <p:spPr>
              <a:xfrm>
                <a:off x="2170747" y="-102761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22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 Tech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Labs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46" name="Google Shape;446;p79" title="Milestone Number"/>
            <p:cNvSpPr/>
            <p:nvPr/>
          </p:nvSpPr>
          <p:spPr>
            <a:xfrm>
              <a:off x="9107417" y="80950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9"/>
          <p:cNvSpPr txBox="1"/>
          <p:nvPr/>
        </p:nvSpPr>
        <p:spPr>
          <a:xfrm>
            <a:off x="7516267" y="448665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79"/>
          <p:cNvCxnSpPr/>
          <p:nvPr/>
        </p:nvCxnSpPr>
        <p:spPr>
          <a:xfrm>
            <a:off x="7697647" y="430444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9"/>
          <p:cNvCxnSpPr/>
          <p:nvPr/>
        </p:nvCxnSpPr>
        <p:spPr>
          <a:xfrm>
            <a:off x="35843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79" title="Milestone 3"/>
          <p:cNvGrpSpPr/>
          <p:nvPr/>
        </p:nvGrpSpPr>
        <p:grpSpPr>
          <a:xfrm>
            <a:off x="8091638" y="164065"/>
            <a:ext cx="1194190" cy="4055978"/>
            <a:chOff x="3275158" y="-400072"/>
            <a:chExt cx="1719248" cy="5839300"/>
          </a:xfrm>
        </p:grpSpPr>
        <p:sp>
          <p:nvSpPr>
            <p:cNvPr id="451" name="Google Shape;451;p79" title="Milestone Arrow"/>
            <p:cNvSpPr/>
            <p:nvPr/>
          </p:nvSpPr>
          <p:spPr>
            <a:xfrm>
              <a:off x="3275158" y="896328"/>
              <a:ext cx="470400" cy="454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79" title="Milestone Number"/>
            <p:cNvSpPr/>
            <p:nvPr/>
          </p:nvSpPr>
          <p:spPr>
            <a:xfrm>
              <a:off x="3361849" y="1039026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9" title="Milestone Text"/>
            <p:cNvGrpSpPr/>
            <p:nvPr/>
          </p:nvGrpSpPr>
          <p:grpSpPr>
            <a:xfrm>
              <a:off x="3276006" y="-400072"/>
              <a:ext cx="1718400" cy="692543"/>
              <a:chOff x="1936567" y="-1859663"/>
              <a:chExt cx="1718400" cy="692543"/>
            </a:xfrm>
          </p:grpSpPr>
          <p:sp>
            <p:nvSpPr>
              <p:cNvPr id="454" name="Google Shape;454;p79"/>
              <p:cNvSpPr txBox="1"/>
              <p:nvPr/>
            </p:nvSpPr>
            <p:spPr>
              <a:xfrm>
                <a:off x="1937408" y="-1859663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2024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 txBox="1"/>
              <p:nvPr/>
            </p:nvSpPr>
            <p:spPr>
              <a:xfrm>
                <a:off x="1936567" y="-132102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23-29 202</a:t>
                </a:r>
                <a:r>
                  <a:rPr lang="en" sz="800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Samsung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Caligra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456" name="Google Shape;456;p79"/>
          <p:cNvCxnSpPr/>
          <p:nvPr/>
        </p:nvCxnSpPr>
        <p:spPr>
          <a:xfrm>
            <a:off x="8291941" y="427615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79"/>
          <p:cNvSpPr txBox="1"/>
          <p:nvPr/>
        </p:nvSpPr>
        <p:spPr>
          <a:xfrm>
            <a:off x="8015965" y="448577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6750" y="155930"/>
            <a:ext cx="349200" cy="42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79"/>
          <p:cNvGrpSpPr/>
          <p:nvPr/>
        </p:nvGrpSpPr>
        <p:grpSpPr>
          <a:xfrm>
            <a:off x="8471926" y="1067616"/>
            <a:ext cx="1200676" cy="3139302"/>
            <a:chOff x="9017385" y="-1289895"/>
            <a:chExt cx="1728586" cy="4244020"/>
          </a:xfrm>
        </p:grpSpPr>
        <p:sp>
          <p:nvSpPr>
            <p:cNvPr id="460" name="Google Shape;460;p79" title="Milestone Arrow"/>
            <p:cNvSpPr/>
            <p:nvPr/>
          </p:nvSpPr>
          <p:spPr>
            <a:xfrm>
              <a:off x="9039410" y="-58775"/>
              <a:ext cx="470400" cy="301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61" name="Google Shape;461;p79" title="Milestone Text"/>
            <p:cNvGrpSpPr/>
            <p:nvPr/>
          </p:nvGrpSpPr>
          <p:grpSpPr>
            <a:xfrm>
              <a:off x="9017385" y="-1289895"/>
              <a:ext cx="1728586" cy="519553"/>
              <a:chOff x="2170733" y="-2359037"/>
              <a:chExt cx="1728586" cy="501305"/>
            </a:xfrm>
          </p:grpSpPr>
          <p:sp>
            <p:nvSpPr>
              <p:cNvPr id="462" name="Google Shape;462;p79"/>
              <p:cNvSpPr txBox="1"/>
              <p:nvPr/>
            </p:nvSpPr>
            <p:spPr>
              <a:xfrm>
                <a:off x="2170733" y="-2359037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79"/>
              <p:cNvSpPr txBox="1"/>
              <p:nvPr/>
            </p:nvSpPr>
            <p:spPr>
              <a:xfrm>
                <a:off x="2180919" y="-201163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13</a:t>
                </a: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1" lang="en" sz="800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OpenAPV</a:t>
                </a:r>
                <a:endParaRPr b="1" sz="8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t/>
                </a:r>
                <a:endParaRPr b="1" sz="1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Stability.ai</a:t>
                </a: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RaynaultVFX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64" name="Google Shape;464;p79" title="Milestone Number"/>
            <p:cNvSpPr/>
            <p:nvPr/>
          </p:nvSpPr>
          <p:spPr>
            <a:xfrm>
              <a:off x="9117589" y="88402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lang="en" sz="8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79"/>
          <p:cNvSpPr txBox="1"/>
          <p:nvPr/>
        </p:nvSpPr>
        <p:spPr>
          <a:xfrm>
            <a:off x="8489567" y="4495651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79"/>
          <p:cNvCxnSpPr/>
          <p:nvPr/>
        </p:nvCxnSpPr>
        <p:spPr>
          <a:xfrm>
            <a:off x="8670947" y="431343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/>
        </p:nvSpPr>
        <p:spPr>
          <a:xfrm>
            <a:off x="114375" y="1016119"/>
            <a:ext cx="4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Premier</a:t>
            </a:r>
            <a:endParaRPr b="1" sz="1400"/>
          </a:p>
        </p:txBody>
      </p:sp>
      <p:sp>
        <p:nvSpPr>
          <p:cNvPr id="472" name="Google Shape;472;p80"/>
          <p:cNvSpPr txBox="1"/>
          <p:nvPr/>
        </p:nvSpPr>
        <p:spPr>
          <a:xfrm>
            <a:off x="4343831" y="1016119"/>
            <a:ext cx="35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General</a:t>
            </a:r>
            <a:endParaRPr b="1" sz="1400"/>
          </a:p>
        </p:txBody>
      </p:sp>
      <p:sp>
        <p:nvSpPr>
          <p:cNvPr id="473" name="Google Shape;473;p80"/>
          <p:cNvSpPr txBox="1"/>
          <p:nvPr/>
        </p:nvSpPr>
        <p:spPr>
          <a:xfrm>
            <a:off x="7850850" y="1016119"/>
            <a:ext cx="10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Associate</a:t>
            </a:r>
            <a:endParaRPr b="1" sz="1400"/>
          </a:p>
        </p:txBody>
      </p:sp>
      <p:cxnSp>
        <p:nvCxnSpPr>
          <p:cNvPr id="474" name="Google Shape;474;p80"/>
          <p:cNvCxnSpPr/>
          <p:nvPr/>
        </p:nvCxnSpPr>
        <p:spPr>
          <a:xfrm flipH="1">
            <a:off x="4343834" y="1297913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80"/>
          <p:cNvCxnSpPr/>
          <p:nvPr/>
        </p:nvCxnSpPr>
        <p:spPr>
          <a:xfrm flipH="1">
            <a:off x="7845450" y="1375519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6" name="Google Shape;4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53993"/>
            <a:ext cx="4160897" cy="291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859" y="1456208"/>
            <a:ext cx="620456" cy="33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 title="Screenshot 2025-12-09 at 2.51.05 PM.png"/>
          <p:cNvPicPr preferRelativeResize="0"/>
          <p:nvPr/>
        </p:nvPicPr>
        <p:blipFill rotWithShape="1">
          <a:blip r:embed="rId5">
            <a:alphaModFix/>
          </a:blip>
          <a:srcRect b="1748" l="0" r="0" t="0"/>
          <a:stretch/>
        </p:blipFill>
        <p:spPr>
          <a:xfrm>
            <a:off x="4483013" y="1679437"/>
            <a:ext cx="3320456" cy="28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Membership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Academy Software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</a:t>
            </a:r>
            <a:r>
              <a:rPr lang="en"/>
              <a:t>Academy Software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Charter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/>
        </p:nvSpPr>
        <p:spPr>
          <a:xfrm>
            <a:off x="354047" y="4976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Academy Software Foundation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82" title="OpenAPV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319" y="3076819"/>
            <a:ext cx="440681" cy="13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82"/>
          <p:cNvGrpSpPr/>
          <p:nvPr/>
        </p:nvGrpSpPr>
        <p:grpSpPr>
          <a:xfrm>
            <a:off x="172215" y="1292325"/>
            <a:ext cx="8858043" cy="3227494"/>
            <a:chOff x="229621" y="1723100"/>
            <a:chExt cx="11810724" cy="4303325"/>
          </a:xfrm>
        </p:grpSpPr>
        <p:cxnSp>
          <p:nvCxnSpPr>
            <p:cNvPr id="493" name="Google Shape;493;p82"/>
            <p:cNvCxnSpPr/>
            <p:nvPr/>
          </p:nvCxnSpPr>
          <p:spPr>
            <a:xfrm>
              <a:off x="3807489" y="3305081"/>
              <a:ext cx="0" cy="2536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82"/>
            <p:cNvCxnSpPr/>
            <p:nvPr/>
          </p:nvCxnSpPr>
          <p:spPr>
            <a:xfrm>
              <a:off x="3152584" y="3299129"/>
              <a:ext cx="0" cy="255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82"/>
            <p:cNvCxnSpPr/>
            <p:nvPr/>
          </p:nvCxnSpPr>
          <p:spPr>
            <a:xfrm>
              <a:off x="11564485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82"/>
            <p:cNvCxnSpPr/>
            <p:nvPr/>
          </p:nvCxnSpPr>
          <p:spPr>
            <a:xfrm>
              <a:off x="1871400" y="32981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82"/>
            <p:cNvCxnSpPr/>
            <p:nvPr/>
          </p:nvCxnSpPr>
          <p:spPr>
            <a:xfrm>
              <a:off x="7060975" y="3308350"/>
              <a:ext cx="0" cy="2469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2"/>
            <p:cNvCxnSpPr/>
            <p:nvPr/>
          </p:nvCxnSpPr>
          <p:spPr>
            <a:xfrm>
              <a:off x="10949141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82"/>
            <p:cNvCxnSpPr/>
            <p:nvPr/>
          </p:nvCxnSpPr>
          <p:spPr>
            <a:xfrm>
              <a:off x="7708755" y="3305081"/>
              <a:ext cx="0" cy="25044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2"/>
            <p:cNvCxnSpPr/>
            <p:nvPr/>
          </p:nvCxnSpPr>
          <p:spPr>
            <a:xfrm>
              <a:off x="8346890" y="3297146"/>
              <a:ext cx="0" cy="2512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82"/>
            <p:cNvCxnSpPr/>
            <p:nvPr/>
          </p:nvCxnSpPr>
          <p:spPr>
            <a:xfrm>
              <a:off x="9009384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2"/>
            <p:cNvCxnSpPr/>
            <p:nvPr/>
          </p:nvCxnSpPr>
          <p:spPr>
            <a:xfrm>
              <a:off x="9655967" y="3296045"/>
              <a:ext cx="0" cy="2577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2"/>
            <p:cNvCxnSpPr/>
            <p:nvPr/>
          </p:nvCxnSpPr>
          <p:spPr>
            <a:xfrm>
              <a:off x="10301326" y="3290250"/>
              <a:ext cx="0" cy="2527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82"/>
            <p:cNvCxnSpPr/>
            <p:nvPr/>
          </p:nvCxnSpPr>
          <p:spPr>
            <a:xfrm>
              <a:off x="5781247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82"/>
            <p:cNvCxnSpPr/>
            <p:nvPr/>
          </p:nvCxnSpPr>
          <p:spPr>
            <a:xfrm>
              <a:off x="5124012" y="3297146"/>
              <a:ext cx="0" cy="24807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82"/>
            <p:cNvCxnSpPr/>
            <p:nvPr/>
          </p:nvCxnSpPr>
          <p:spPr>
            <a:xfrm>
              <a:off x="4466638" y="3297146"/>
              <a:ext cx="0" cy="25998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82"/>
            <p:cNvCxnSpPr/>
            <p:nvPr/>
          </p:nvCxnSpPr>
          <p:spPr>
            <a:xfrm>
              <a:off x="6429450" y="2349500"/>
              <a:ext cx="0" cy="3460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82"/>
            <p:cNvCxnSpPr>
              <a:stCxn id="509" idx="3"/>
              <a:endCxn id="510" idx="1"/>
            </p:cNvCxnSpPr>
            <p:nvPr/>
          </p:nvCxnSpPr>
          <p:spPr>
            <a:xfrm flipH="1" rot="10800000">
              <a:off x="8574901" y="2208350"/>
              <a:ext cx="262500" cy="21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1" name="Google Shape;511;p82"/>
            <p:cNvGrpSpPr/>
            <p:nvPr/>
          </p:nvGrpSpPr>
          <p:grpSpPr>
            <a:xfrm>
              <a:off x="8837479" y="1909187"/>
              <a:ext cx="2512263" cy="598261"/>
              <a:chOff x="-1" y="-1"/>
              <a:chExt cx="2980500" cy="661500"/>
            </a:xfrm>
          </p:grpSpPr>
          <p:sp>
            <p:nvSpPr>
              <p:cNvPr id="510" name="Google Shape;510;p82"/>
              <p:cNvSpPr/>
              <p:nvPr/>
            </p:nvSpPr>
            <p:spPr>
              <a:xfrm>
                <a:off x="-1" y="-1"/>
                <a:ext cx="2980500" cy="6615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7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82"/>
              <p:cNvSpPr txBox="1"/>
              <p:nvPr/>
            </p:nvSpPr>
            <p:spPr>
              <a:xfrm>
                <a:off x="125267" y="132331"/>
                <a:ext cx="2729400" cy="36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23350" lIns="23350" spcFirstLastPara="1" rIns="23350" wrap="square" tIns="23350">
                <a:sp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Roboto"/>
                  <a:buNone/>
                </a:pPr>
                <a:r>
                  <a:rPr b="0" i="0" lang="en" sz="1300" u="none" cap="none" strike="noStrike">
                    <a:solidFill>
                      <a:srgbClr val="B49823"/>
                    </a:solidFill>
                    <a:latin typeface="Roboto"/>
                    <a:ea typeface="Roboto"/>
                    <a:cs typeface="Roboto"/>
                    <a:sym typeface="Roboto"/>
                  </a:rPr>
                  <a:t>Outreach Committee</a:t>
                </a:r>
                <a:endParaRPr b="0" i="0" sz="1000" u="none" cap="none" strike="noStrike">
                  <a:solidFill>
                    <a:srgbClr val="B498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82"/>
            <p:cNvCxnSpPr/>
            <p:nvPr/>
          </p:nvCxnSpPr>
          <p:spPr>
            <a:xfrm flipH="1" rot="10800000">
              <a:off x="4023124" y="2207018"/>
              <a:ext cx="263100" cy="24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4" name="Google Shape;514;p82"/>
            <p:cNvGrpSpPr/>
            <p:nvPr/>
          </p:nvGrpSpPr>
          <p:grpSpPr>
            <a:xfrm>
              <a:off x="3330873" y="4524423"/>
              <a:ext cx="952026" cy="675722"/>
              <a:chOff x="10505351" y="3922519"/>
              <a:chExt cx="1515000" cy="1045200"/>
            </a:xfrm>
          </p:grpSpPr>
          <p:sp>
            <p:nvSpPr>
              <p:cNvPr id="515" name="Google Shape;515;p82"/>
              <p:cNvSpPr/>
              <p:nvPr/>
            </p:nvSpPr>
            <p:spPr>
              <a:xfrm>
                <a:off x="10505351" y="3922519"/>
                <a:ext cx="1515000" cy="1045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&lt;MaterialX Logo&gt;" id="516" name="Google Shape;5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45184" y="4070535"/>
                <a:ext cx="1035337" cy="7759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2"/>
            <p:cNvGrpSpPr/>
            <p:nvPr/>
          </p:nvGrpSpPr>
          <p:grpSpPr>
            <a:xfrm>
              <a:off x="8525606" y="4524485"/>
              <a:ext cx="951615" cy="675695"/>
              <a:chOff x="2059808" y="4123084"/>
              <a:chExt cx="829800" cy="589200"/>
            </a:xfrm>
          </p:grpSpPr>
          <p:sp>
            <p:nvSpPr>
              <p:cNvPr id="518" name="Google Shape;518;p82"/>
              <p:cNvSpPr/>
              <p:nvPr/>
            </p:nvSpPr>
            <p:spPr>
              <a:xfrm>
                <a:off x="2059808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19" name="Google Shape;519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69469" y="4184374"/>
                <a:ext cx="394500" cy="449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2"/>
            <p:cNvGrpSpPr/>
            <p:nvPr/>
          </p:nvGrpSpPr>
          <p:grpSpPr>
            <a:xfrm>
              <a:off x="9826759" y="4526234"/>
              <a:ext cx="951615" cy="676039"/>
              <a:chOff x="1148865" y="4123029"/>
              <a:chExt cx="829800" cy="589500"/>
            </a:xfrm>
          </p:grpSpPr>
          <p:sp>
            <p:nvSpPr>
              <p:cNvPr id="521" name="Google Shape;521;p82"/>
              <p:cNvSpPr/>
              <p:nvPr/>
            </p:nvSpPr>
            <p:spPr>
              <a:xfrm>
                <a:off x="1148865" y="4123029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2" name="Google Shape;522;p8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7056" y="4197068"/>
                <a:ext cx="575501" cy="43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2"/>
            <p:cNvGrpSpPr/>
            <p:nvPr/>
          </p:nvGrpSpPr>
          <p:grpSpPr>
            <a:xfrm>
              <a:off x="11088730" y="4526400"/>
              <a:ext cx="951615" cy="675695"/>
              <a:chOff x="237923" y="4123084"/>
              <a:chExt cx="829800" cy="589200"/>
            </a:xfrm>
          </p:grpSpPr>
          <p:sp>
            <p:nvSpPr>
              <p:cNvPr id="524" name="Google Shape;524;p82"/>
              <p:cNvSpPr/>
              <p:nvPr/>
            </p:nvSpPr>
            <p:spPr>
              <a:xfrm>
                <a:off x="237923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5" name="Google Shape;525;p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5118" y="4234533"/>
                <a:ext cx="575500" cy="370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2"/>
            <p:cNvGrpSpPr/>
            <p:nvPr/>
          </p:nvGrpSpPr>
          <p:grpSpPr>
            <a:xfrm>
              <a:off x="7228095" y="4526226"/>
              <a:ext cx="951615" cy="676039"/>
              <a:chOff x="2970750" y="4123012"/>
              <a:chExt cx="829800" cy="589500"/>
            </a:xfrm>
          </p:grpSpPr>
          <p:sp>
            <p:nvSpPr>
              <p:cNvPr id="527" name="Google Shape;527;p82"/>
              <p:cNvSpPr/>
              <p:nvPr/>
            </p:nvSpPr>
            <p:spPr>
              <a:xfrm>
                <a:off x="2970750" y="412301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8" name="Google Shape;528;p8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4743" y="4232589"/>
                <a:ext cx="740204" cy="37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2"/>
            <p:cNvGrpSpPr/>
            <p:nvPr/>
          </p:nvGrpSpPr>
          <p:grpSpPr>
            <a:xfrm>
              <a:off x="5945233" y="4526227"/>
              <a:ext cx="951615" cy="676039"/>
              <a:chOff x="3881693" y="4123022"/>
              <a:chExt cx="829800" cy="589500"/>
            </a:xfrm>
          </p:grpSpPr>
          <p:sp>
            <p:nvSpPr>
              <p:cNvPr id="530" name="Google Shape;530;p82"/>
              <p:cNvSpPr/>
              <p:nvPr/>
            </p:nvSpPr>
            <p:spPr>
              <a:xfrm>
                <a:off x="3881693" y="412302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1" name="Google Shape;531;p8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999092" y="4206541"/>
                <a:ext cx="575475" cy="43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2"/>
            <p:cNvGrpSpPr/>
            <p:nvPr/>
          </p:nvGrpSpPr>
          <p:grpSpPr>
            <a:xfrm>
              <a:off x="4622886" y="4526427"/>
              <a:ext cx="951833" cy="675882"/>
              <a:chOff x="4215249" y="3884303"/>
              <a:chExt cx="714000" cy="507000"/>
            </a:xfrm>
          </p:grpSpPr>
          <p:sp>
            <p:nvSpPr>
              <p:cNvPr id="533" name="Google Shape;533;p82"/>
              <p:cNvSpPr/>
              <p:nvPr/>
            </p:nvSpPr>
            <p:spPr>
              <a:xfrm>
                <a:off x="4215249" y="3884303"/>
                <a:ext cx="714000" cy="5070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4" name="Google Shape;534;p8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61671" y="3934599"/>
                <a:ext cx="636816" cy="4165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2"/>
            <p:cNvGrpSpPr/>
            <p:nvPr/>
          </p:nvGrpSpPr>
          <p:grpSpPr>
            <a:xfrm>
              <a:off x="359550" y="1723100"/>
              <a:ext cx="11501700" cy="4303325"/>
              <a:chOff x="359550" y="1723100"/>
              <a:chExt cx="11501700" cy="4303325"/>
            </a:xfrm>
          </p:grpSpPr>
          <p:cxnSp>
            <p:nvCxnSpPr>
              <p:cNvPr id="536" name="Google Shape;536;p82"/>
              <p:cNvCxnSpPr/>
              <p:nvPr/>
            </p:nvCxnSpPr>
            <p:spPr>
              <a:xfrm>
                <a:off x="2487137" y="3303097"/>
                <a:ext cx="0" cy="255450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82"/>
              <p:cNvCxnSpPr/>
              <p:nvPr/>
            </p:nvCxnSpPr>
            <p:spPr>
              <a:xfrm>
                <a:off x="666000" y="3297150"/>
                <a:ext cx="10898400" cy="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82"/>
              <p:cNvGrpSpPr/>
              <p:nvPr/>
            </p:nvGrpSpPr>
            <p:grpSpPr>
              <a:xfrm>
                <a:off x="1397752" y="1723100"/>
                <a:ext cx="7177149" cy="974700"/>
                <a:chOff x="1397752" y="1723100"/>
                <a:chExt cx="7177149" cy="974700"/>
              </a:xfrm>
            </p:grpSpPr>
            <p:sp>
              <p:nvSpPr>
                <p:cNvPr id="509" name="Google Shape;509;p82"/>
                <p:cNvSpPr/>
                <p:nvPr/>
              </p:nvSpPr>
              <p:spPr>
                <a:xfrm>
                  <a:off x="4286101" y="1723100"/>
                  <a:ext cx="4288800" cy="97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700"/>
                    <a:buFont typeface="Roboto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9" name="Google Shape;539;p82"/>
                <p:cNvSpPr txBox="1"/>
                <p:nvPr/>
              </p:nvSpPr>
              <p:spPr>
                <a:xfrm>
                  <a:off x="4356232" y="1794025"/>
                  <a:ext cx="4132200" cy="781200"/>
                </a:xfrm>
                <a:prstGeom prst="rect">
                  <a:avLst/>
                </a:prstGeom>
                <a:noFill/>
                <a:ln cap="flat" cmpd="sng" w="86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23350" lIns="23350" spcFirstLastPara="1" rIns="23350" wrap="square" tIns="23350">
                  <a:spAutoFit/>
                </a:bodyPr>
                <a:lstStyle/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1" i="0" lang="en" sz="1800" u="none" cap="none" strike="noStrike">
                      <a:solidFill>
                        <a:srgbClr val="B4982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TAC</a:t>
                  </a:r>
                  <a:endParaRPr b="1" i="0" sz="11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0" i="0" lang="en" sz="1700" u="none" cap="none" strike="noStrike">
                      <a:solidFill>
                        <a:srgbClr val="3F3F3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Technical Advisory Council</a:t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0" name="Google Shape;540;p82"/>
                <p:cNvGrpSpPr/>
                <p:nvPr/>
              </p:nvGrpSpPr>
              <p:grpSpPr>
                <a:xfrm>
                  <a:off x="1397752" y="1910838"/>
                  <a:ext cx="2625224" cy="599075"/>
                  <a:chOff x="-1" y="-1"/>
                  <a:chExt cx="2980500" cy="662400"/>
                </a:xfrm>
              </p:grpSpPr>
              <p:sp>
                <p:nvSpPr>
                  <p:cNvPr id="541" name="Google Shape;541;p82"/>
                  <p:cNvSpPr/>
                  <p:nvPr/>
                </p:nvSpPr>
                <p:spPr>
                  <a:xfrm>
                    <a:off x="-1" y="-1"/>
                    <a:ext cx="2980500" cy="662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28575">
                    <a:solidFill>
                      <a:srgbClr val="B4982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700"/>
                      <a:buFont typeface="Roboto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7F7F7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542" name="Google Shape;542;p82"/>
                  <p:cNvSpPr txBox="1"/>
                  <p:nvPr/>
                </p:nvSpPr>
                <p:spPr>
                  <a:xfrm>
                    <a:off x="166919" y="132346"/>
                    <a:ext cx="2676600" cy="364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23350" lIns="23350" spcFirstLastPara="1" rIns="23350" wrap="square" tIns="23350">
                    <a:spAutoFit/>
                  </a:bodyPr>
                  <a:lstStyle/>
                  <a:p>
                    <a:pPr indent="2540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1000"/>
                      <a:buFont typeface="Roboto"/>
                      <a:buNone/>
                    </a:pPr>
                    <a:r>
                      <a:rPr b="0" i="0" lang="en" sz="1300" u="none" cap="none" strike="noStrike">
                        <a:solidFill>
                          <a:srgbClr val="B49823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Governing Board</a:t>
                    </a:r>
                    <a:endParaRPr b="0" i="0" sz="1000" u="none" cap="none" strike="noStrike">
                      <a:solidFill>
                        <a:srgbClr val="B4982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3" name="Google Shape;543;p82"/>
              <p:cNvSpPr txBox="1"/>
              <p:nvPr/>
            </p:nvSpPr>
            <p:spPr>
              <a:xfrm>
                <a:off x="359550" y="5599525"/>
                <a:ext cx="11501700" cy="426900"/>
              </a:xfrm>
              <a:prstGeom prst="rect">
                <a:avLst/>
              </a:prstGeom>
              <a:solidFill>
                <a:srgbClr val="B49823"/>
              </a:solidFill>
              <a:ln cap="flat" cmpd="sng" w="86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3350" lIns="23350" spcFirstLastPara="1" rIns="23350" wrap="square" tIns="23350">
                <a:no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4" name="Google Shape;544;p82"/>
              <p:cNvGrpSpPr/>
              <p:nvPr/>
            </p:nvGrpSpPr>
            <p:grpSpPr>
              <a:xfrm>
                <a:off x="2046231" y="4524491"/>
                <a:ext cx="883151" cy="675695"/>
                <a:chOff x="6614480" y="4123139"/>
                <a:chExt cx="770100" cy="589200"/>
              </a:xfrm>
            </p:grpSpPr>
            <p:sp>
              <p:nvSpPr>
                <p:cNvPr id="545" name="Google Shape;545;p82"/>
                <p:cNvSpPr/>
                <p:nvPr/>
              </p:nvSpPr>
              <p:spPr>
                <a:xfrm>
                  <a:off x="6614480" y="4123139"/>
                  <a:ext cx="770100" cy="589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38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76186" rotWithShape="0" algn="bl" dir="5400000" dist="25395">
                    <a:srgbClr val="000000">
                      <a:alpha val="4902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rPr b="0" i="0" lang="en" sz="5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rawtoaces</a:t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546" name="Google Shape;546;p8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6768944" y="4197075"/>
                  <a:ext cx="488138" cy="3303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7" name="Google Shape;547;p82"/>
            <p:cNvGrpSpPr/>
            <p:nvPr/>
          </p:nvGrpSpPr>
          <p:grpSpPr>
            <a:xfrm>
              <a:off x="9178454" y="3562560"/>
              <a:ext cx="951615" cy="676039"/>
              <a:chOff x="10218882" y="4144867"/>
              <a:chExt cx="829800" cy="589500"/>
            </a:xfrm>
          </p:grpSpPr>
          <p:sp>
            <p:nvSpPr>
              <p:cNvPr id="548" name="Google Shape;548;p82"/>
              <p:cNvSpPr/>
              <p:nvPr/>
            </p:nvSpPr>
            <p:spPr>
              <a:xfrm>
                <a:off x="10218882" y="4144867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49" name="Google Shape;549;p82"/>
              <p:cNvPicPr preferRelativeResize="0"/>
              <p:nvPr/>
            </p:nvPicPr>
            <p:blipFill rotWithShape="1">
              <a:blip r:embed="rId12">
                <a:alphaModFix/>
              </a:blip>
              <a:srcRect b="12587" l="0" r="0" t="0"/>
              <a:stretch/>
            </p:blipFill>
            <p:spPr>
              <a:xfrm>
                <a:off x="10402843" y="4229609"/>
                <a:ext cx="458900" cy="392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0" name="Google Shape;550;p82"/>
            <p:cNvGrpSpPr/>
            <p:nvPr/>
          </p:nvGrpSpPr>
          <p:grpSpPr>
            <a:xfrm>
              <a:off x="7870484" y="3562732"/>
              <a:ext cx="951615" cy="675695"/>
              <a:chOff x="220316" y="4242138"/>
              <a:chExt cx="829800" cy="589200"/>
            </a:xfrm>
          </p:grpSpPr>
          <p:sp>
            <p:nvSpPr>
              <p:cNvPr id="551" name="Google Shape;551;p82"/>
              <p:cNvSpPr/>
              <p:nvPr/>
            </p:nvSpPr>
            <p:spPr>
              <a:xfrm>
                <a:off x="220316" y="4242138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2" name="Google Shape;552;p8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6989" y="4467820"/>
                <a:ext cx="696550" cy="135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82"/>
            <p:cNvGrpSpPr/>
            <p:nvPr/>
          </p:nvGrpSpPr>
          <p:grpSpPr>
            <a:xfrm>
              <a:off x="10474724" y="3562728"/>
              <a:ext cx="951615" cy="675695"/>
              <a:chOff x="11129824" y="4144922"/>
              <a:chExt cx="829800" cy="589200"/>
            </a:xfrm>
          </p:grpSpPr>
          <p:sp>
            <p:nvSpPr>
              <p:cNvPr id="554" name="Google Shape;554;p82"/>
              <p:cNvSpPr/>
              <p:nvPr/>
            </p:nvSpPr>
            <p:spPr>
              <a:xfrm>
                <a:off x="11129824" y="4144922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5" name="Google Shape;555;p8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257511" y="4214050"/>
                <a:ext cx="575500" cy="438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82"/>
            <p:cNvGrpSpPr/>
            <p:nvPr/>
          </p:nvGrpSpPr>
          <p:grpSpPr>
            <a:xfrm>
              <a:off x="6624116" y="3562475"/>
              <a:ext cx="883045" cy="676282"/>
              <a:chOff x="9635938" y="3897695"/>
              <a:chExt cx="662400" cy="507300"/>
            </a:xfrm>
          </p:grpSpPr>
          <p:sp>
            <p:nvSpPr>
              <p:cNvPr id="557" name="Google Shape;557;p82"/>
              <p:cNvSpPr/>
              <p:nvPr/>
            </p:nvSpPr>
            <p:spPr>
              <a:xfrm>
                <a:off x="9635938" y="3897695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8" name="Google Shape;558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701230" y="3939054"/>
                <a:ext cx="559915" cy="45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82"/>
            <p:cNvGrpSpPr/>
            <p:nvPr/>
          </p:nvGrpSpPr>
          <p:grpSpPr>
            <a:xfrm>
              <a:off x="5335804" y="3562483"/>
              <a:ext cx="883045" cy="676282"/>
              <a:chOff x="10385705" y="3900703"/>
              <a:chExt cx="662400" cy="507300"/>
            </a:xfrm>
          </p:grpSpPr>
          <p:sp>
            <p:nvSpPr>
              <p:cNvPr id="560" name="Google Shape;560;p82"/>
              <p:cNvSpPr/>
              <p:nvPr/>
            </p:nvSpPr>
            <p:spPr>
              <a:xfrm>
                <a:off x="10385705" y="3900703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61" name="Google Shape;561;p8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0410397" y="3944644"/>
                <a:ext cx="607371" cy="423567"/>
              </a:xfrm>
              <a:prstGeom prst="rect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562" name="Google Shape;562;p82"/>
            <p:cNvSpPr/>
            <p:nvPr/>
          </p:nvSpPr>
          <p:spPr>
            <a:xfrm>
              <a:off x="4027235" y="3562483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3" name="Google Shape;563;p82"/>
            <p:cNvGrpSpPr/>
            <p:nvPr/>
          </p:nvGrpSpPr>
          <p:grpSpPr>
            <a:xfrm>
              <a:off x="1429877" y="3562941"/>
              <a:ext cx="883024" cy="676247"/>
              <a:chOff x="388508" y="3509796"/>
              <a:chExt cx="957000" cy="732900"/>
            </a:xfrm>
          </p:grpSpPr>
          <p:sp>
            <p:nvSpPr>
              <p:cNvPr id="564" name="Google Shape;56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RMTC</a:t>
                </a:r>
                <a:endParaRPr sz="1100"/>
              </a:p>
            </p:txBody>
          </p:sp>
        </p:grpSp>
        <p:sp>
          <p:nvSpPr>
            <p:cNvPr id="566" name="Google Shape;566;p82"/>
            <p:cNvSpPr txBox="1"/>
            <p:nvPr/>
          </p:nvSpPr>
          <p:spPr>
            <a:xfrm>
              <a:off x="4247450" y="5570594"/>
              <a:ext cx="4488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254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700">
                <a:solidFill>
                  <a:srgbClr val="000000"/>
                </a:solidFill>
              </a:endParaRPr>
            </a:p>
          </p:txBody>
        </p:sp>
        <p:cxnSp>
          <p:nvCxnSpPr>
            <p:cNvPr id="567" name="Google Shape;567;p82"/>
            <p:cNvCxnSpPr/>
            <p:nvPr/>
          </p:nvCxnSpPr>
          <p:spPr>
            <a:xfrm>
              <a:off x="1279625" y="3305412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82"/>
            <p:cNvCxnSpPr/>
            <p:nvPr/>
          </p:nvCxnSpPr>
          <p:spPr>
            <a:xfrm>
              <a:off x="666925" y="32826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82"/>
            <p:cNvSpPr/>
            <p:nvPr/>
          </p:nvSpPr>
          <p:spPr>
            <a:xfrm>
              <a:off x="229621" y="3562941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0" name="Google Shape;570;p82"/>
            <p:cNvGrpSpPr/>
            <p:nvPr/>
          </p:nvGrpSpPr>
          <p:grpSpPr>
            <a:xfrm>
              <a:off x="827580" y="4526589"/>
              <a:ext cx="883151" cy="675695"/>
              <a:chOff x="11032282" y="4199339"/>
              <a:chExt cx="770100" cy="589200"/>
            </a:xfrm>
          </p:grpSpPr>
          <p:sp>
            <p:nvSpPr>
              <p:cNvPr id="571" name="Google Shape;571;p82"/>
              <p:cNvSpPr/>
              <p:nvPr/>
            </p:nvSpPr>
            <p:spPr>
              <a:xfrm>
                <a:off x="11032282" y="4199339"/>
                <a:ext cx="7701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72" name="Google Shape;572;p8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221313" y="4255213"/>
                <a:ext cx="461400" cy="4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82"/>
            <p:cNvGrpSpPr/>
            <p:nvPr/>
          </p:nvGrpSpPr>
          <p:grpSpPr>
            <a:xfrm>
              <a:off x="2712577" y="3562941"/>
              <a:ext cx="883024" cy="676247"/>
              <a:chOff x="388508" y="3509796"/>
              <a:chExt cx="957000" cy="732900"/>
            </a:xfrm>
          </p:grpSpPr>
          <p:sp>
            <p:nvSpPr>
              <p:cNvPr id="574" name="Google Shape;57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DNA</a:t>
                </a:r>
                <a:endParaRPr sz="1100"/>
              </a:p>
            </p:txBody>
          </p:sp>
        </p:grpSp>
        <p:pic>
          <p:nvPicPr>
            <p:cNvPr id="576" name="Google Shape;576;p82" title="IMG_8648.jpeg"/>
            <p:cNvPicPr preferRelativeResize="0"/>
            <p:nvPr/>
          </p:nvPicPr>
          <p:blipFill rotWithShape="1">
            <a:blip r:embed="rId18">
              <a:alphaModFix/>
            </a:blip>
            <a:srcRect b="20463" l="16833" r="15534" t="11527"/>
            <a:stretch/>
          </p:blipFill>
          <p:spPr>
            <a:xfrm>
              <a:off x="269900" y="3726653"/>
              <a:ext cx="809824" cy="320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2" title="openapv-horizontal-black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77050" y="3791640"/>
              <a:ext cx="791752" cy="239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Outreach Committee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list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Hosted Projects and Working Groups</a:t>
            </a:r>
            <a:endParaRPr sz="1900"/>
          </a:p>
        </p:txBody>
      </p:sp>
      <p:sp>
        <p:nvSpPr>
          <p:cNvPr id="583" name="Google Shape;583;p8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628800" y="13485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